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40"/>
  </p:notesMasterIdLst>
  <p:handoutMasterIdLst>
    <p:handoutMasterId r:id="rId41"/>
  </p:handoutMasterIdLst>
  <p:sldIdLst>
    <p:sldId id="449" r:id="rId3"/>
    <p:sldId id="1017" r:id="rId4"/>
    <p:sldId id="1008" r:id="rId5"/>
    <p:sldId id="999" r:id="rId6"/>
    <p:sldId id="1023" r:id="rId7"/>
    <p:sldId id="1024" r:id="rId8"/>
    <p:sldId id="1025" r:id="rId9"/>
    <p:sldId id="1015" r:id="rId10"/>
    <p:sldId id="1014" r:id="rId11"/>
    <p:sldId id="1009" r:id="rId12"/>
    <p:sldId id="1026" r:id="rId13"/>
    <p:sldId id="1027" r:id="rId14"/>
    <p:sldId id="1028" r:id="rId15"/>
    <p:sldId id="1020" r:id="rId16"/>
    <p:sldId id="1029" r:id="rId17"/>
    <p:sldId id="1031" r:id="rId18"/>
    <p:sldId id="1032" r:id="rId19"/>
    <p:sldId id="1050" r:id="rId20"/>
    <p:sldId id="1051" r:id="rId21"/>
    <p:sldId id="1048" r:id="rId22"/>
    <p:sldId id="1036" r:id="rId23"/>
    <p:sldId id="1042" r:id="rId24"/>
    <p:sldId id="1037" r:id="rId25"/>
    <p:sldId id="1043" r:id="rId26"/>
    <p:sldId id="1044" r:id="rId27"/>
    <p:sldId id="1045" r:id="rId28"/>
    <p:sldId id="1046" r:id="rId29"/>
    <p:sldId id="1047" r:id="rId30"/>
    <p:sldId id="1035" r:id="rId31"/>
    <p:sldId id="1040" r:id="rId32"/>
    <p:sldId id="1039" r:id="rId33"/>
    <p:sldId id="1049" r:id="rId34"/>
    <p:sldId id="1019" r:id="rId35"/>
    <p:sldId id="1011" r:id="rId36"/>
    <p:sldId id="1012" r:id="rId37"/>
    <p:sldId id="1016" r:id="rId38"/>
    <p:sldId id="1006" r:id="rId39"/>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17"/>
            <p14:sldId id="1008"/>
            <p14:sldId id="999"/>
            <p14:sldId id="1023"/>
            <p14:sldId id="1024"/>
            <p14:sldId id="1025"/>
            <p14:sldId id="1015"/>
            <p14:sldId id="1014"/>
            <p14:sldId id="1009"/>
            <p14:sldId id="1026"/>
            <p14:sldId id="1027"/>
            <p14:sldId id="1028"/>
            <p14:sldId id="1020"/>
            <p14:sldId id="1029"/>
            <p14:sldId id="1031"/>
            <p14:sldId id="1032"/>
            <p14:sldId id="1050"/>
            <p14:sldId id="1051"/>
            <p14:sldId id="1048"/>
            <p14:sldId id="1036"/>
            <p14:sldId id="1042"/>
            <p14:sldId id="1037"/>
            <p14:sldId id="1043"/>
            <p14:sldId id="1044"/>
            <p14:sldId id="1045"/>
            <p14:sldId id="1046"/>
            <p14:sldId id="1047"/>
            <p14:sldId id="1035"/>
            <p14:sldId id="1040"/>
            <p14:sldId id="1039"/>
            <p14:sldId id="1049"/>
            <p14:sldId id="1019"/>
            <p14:sldId id="1011"/>
            <p14:sldId id="1012"/>
            <p14:sldId id="1016"/>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0033CC"/>
    <a:srgbClr val="9A1F4E"/>
    <a:srgbClr val="E8E8E8"/>
    <a:srgbClr val="152B65"/>
    <a:srgbClr val="8FAADC"/>
    <a:srgbClr val="3367BB"/>
    <a:srgbClr val="CCECFF"/>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67" d="100"/>
          <a:sy n="67" d="100"/>
        </p:scale>
        <p:origin x="776" y="60"/>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7C542-3142-8496-0E3D-1A63D1FB5B7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D1798E5-A719-A86E-0CF5-817D337D3F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6206C1-86EB-E83F-4B98-1FF35A132F5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BA668EF-CD5B-E9C5-1E1E-9DB99CC667BF}"/>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3339740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F63D1-4CF5-94D5-ED4A-203F70677D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7416F5-FB23-54FC-B621-D1F578B3C4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83E7DF-A973-6062-59C8-A19DD322FFCD}"/>
              </a:ext>
            </a:extLst>
          </p:cNvPr>
          <p:cNvSpPr>
            <a:spLocks noGrp="1"/>
          </p:cNvSpPr>
          <p:nvPr>
            <p:ph type="body" idx="1"/>
          </p:nvPr>
        </p:nvSpPr>
        <p:spPr/>
        <p:txBody>
          <a:bodyPr/>
          <a:lstStyle/>
          <a:p>
            <a:r>
              <a:rPr lang="ko-KR" altLang="en-US" dirty="0"/>
              <a:t>문제 정의에서 해결 방법 결과까지 한번에 연결해서 설명하도록 구조 변경</a:t>
            </a:r>
          </a:p>
        </p:txBody>
      </p:sp>
      <p:sp>
        <p:nvSpPr>
          <p:cNvPr id="4" name="슬라이드 번호 개체 틀 3">
            <a:extLst>
              <a:ext uri="{FF2B5EF4-FFF2-40B4-BE49-F238E27FC236}">
                <a16:creationId xmlns:a16="http://schemas.microsoft.com/office/drawing/2014/main" id="{8B887749-F65A-2436-FEAF-F6FD3E6C7656}"/>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413453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FCEE-DD1B-DA3A-2086-426345D063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402A192-E133-1B3A-D98C-A56488F0A5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A38D04D-10C7-8E65-1604-A627A41E9622}"/>
              </a:ext>
            </a:extLst>
          </p:cNvPr>
          <p:cNvSpPr>
            <a:spLocks noGrp="1"/>
          </p:cNvSpPr>
          <p:nvPr>
            <p:ph type="body" idx="1"/>
          </p:nvPr>
        </p:nvSpPr>
        <p:spPr/>
        <p:txBody>
          <a:bodyPr/>
          <a:lstStyle/>
          <a:p>
            <a:r>
              <a:rPr lang="ko-KR" altLang="en-US" dirty="0"/>
              <a:t>문제 정의에서 해결 방법 결과까지 한번에 연결해서 설명하도록 구조 변경</a:t>
            </a:r>
          </a:p>
        </p:txBody>
      </p:sp>
      <p:sp>
        <p:nvSpPr>
          <p:cNvPr id="4" name="슬라이드 번호 개체 틀 3">
            <a:extLst>
              <a:ext uri="{FF2B5EF4-FFF2-40B4-BE49-F238E27FC236}">
                <a16:creationId xmlns:a16="http://schemas.microsoft.com/office/drawing/2014/main" id="{2ED4DEA5-8E2E-EA70-EB8C-90C514C7D990}"/>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210567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CEC3A-6E98-A112-7E89-E090C3E457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64F0A2-E33E-2E97-6477-3B162698C0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CD66C7-6C9A-0D7E-2FD9-ECD61DE12748}"/>
              </a:ext>
            </a:extLst>
          </p:cNvPr>
          <p:cNvSpPr>
            <a:spLocks noGrp="1"/>
          </p:cNvSpPr>
          <p:nvPr>
            <p:ph type="body" idx="1"/>
          </p:nvPr>
        </p:nvSpPr>
        <p:spPr/>
        <p:txBody>
          <a:bodyPr/>
          <a:lstStyle/>
          <a:p>
            <a:pPr marL="0" indent="0">
              <a:buFontTx/>
              <a:buNone/>
            </a:pPr>
            <a:r>
              <a:rPr lang="en-US" altLang="ko-KR" sz="1200" b="1" i="0" dirty="0">
                <a:solidFill>
                  <a:srgbClr val="FF0000"/>
                </a:solidFill>
                <a:effectLst/>
                <a:latin typeface="Spoqa Han Sans"/>
              </a:rPr>
              <a:t>- Bottom-up pathway</a:t>
            </a:r>
            <a:r>
              <a:rPr lang="ko-KR" altLang="en-US" sz="1200" b="0" i="0" dirty="0">
                <a:solidFill>
                  <a:srgbClr val="FF0000"/>
                </a:solidFill>
                <a:effectLst/>
                <a:latin typeface="Arial" charset="0"/>
              </a:rPr>
              <a:t> </a:t>
            </a:r>
            <a:r>
              <a:rPr lang="en-US" altLang="ko-KR" sz="1200" b="0" i="0" dirty="0">
                <a:solidFill>
                  <a:srgbClr val="FF0000"/>
                </a:solidFill>
                <a:effectLst/>
                <a:latin typeface="Arial" charset="0"/>
              </a:rPr>
              <a:t>:</a:t>
            </a:r>
            <a:r>
              <a:rPr lang="ko-KR" altLang="en-US" sz="1200" b="0" i="0" dirty="0">
                <a:solidFill>
                  <a:srgbClr val="FF0000"/>
                </a:solidFill>
                <a:effectLst/>
                <a:latin typeface="Arial" charset="0"/>
              </a:rPr>
              <a:t> </a:t>
            </a:r>
            <a:r>
              <a:rPr lang="ko-KR" altLang="en-US" b="0" i="0" dirty="0">
                <a:solidFill>
                  <a:srgbClr val="000000"/>
                </a:solidFill>
                <a:effectLst/>
                <a:latin typeface="Spoqa Han Sans"/>
              </a:rPr>
              <a:t>이미지를 </a:t>
            </a:r>
            <a:r>
              <a:rPr lang="en-US" altLang="ko-KR" b="0" i="0" dirty="0">
                <a:solidFill>
                  <a:srgbClr val="000000"/>
                </a:solidFill>
                <a:effectLst/>
                <a:latin typeface="Spoqa Han Sans"/>
              </a:rPr>
              <a:t>convolutional network</a:t>
            </a:r>
            <a:r>
              <a:rPr lang="ko-KR" altLang="en-US" b="0" i="0" dirty="0">
                <a:solidFill>
                  <a:srgbClr val="000000"/>
                </a:solidFill>
                <a:effectLst/>
                <a:latin typeface="Spoqa Han Sans"/>
              </a:rPr>
              <a:t>에 입력하여 </a:t>
            </a:r>
            <a:r>
              <a:rPr lang="en-US" altLang="ko-KR" b="0" i="0" dirty="0">
                <a:solidFill>
                  <a:srgbClr val="000000"/>
                </a:solidFill>
                <a:effectLst/>
                <a:latin typeface="Spoqa Han Sans"/>
              </a:rPr>
              <a:t>forward pass</a:t>
            </a:r>
            <a:r>
              <a:rPr lang="ko-KR" altLang="en-US" b="0" i="0" dirty="0">
                <a:solidFill>
                  <a:srgbClr val="000000"/>
                </a:solidFill>
                <a:effectLst/>
                <a:latin typeface="Spoqa Han Sans"/>
              </a:rPr>
              <a:t>하여 </a:t>
            </a:r>
            <a:r>
              <a:rPr lang="en-US" altLang="ko-KR" b="1" i="0" dirty="0">
                <a:solidFill>
                  <a:srgbClr val="000000"/>
                </a:solidFill>
                <a:effectLst/>
                <a:latin typeface="Spoqa Han Sans"/>
              </a:rPr>
              <a:t>2</a:t>
            </a:r>
            <a:r>
              <a:rPr lang="ko-KR" altLang="en-US" b="1" i="0" dirty="0">
                <a:solidFill>
                  <a:srgbClr val="000000"/>
                </a:solidFill>
                <a:effectLst/>
                <a:latin typeface="Spoqa Han Sans"/>
              </a:rPr>
              <a:t>배씩 작아지는</a:t>
            </a:r>
            <a:r>
              <a:rPr lang="ko-KR" altLang="en-US" b="0" i="0" dirty="0">
                <a:solidFill>
                  <a:srgbClr val="000000"/>
                </a:solidFill>
                <a:effectLst/>
                <a:latin typeface="Spoqa Han Sans"/>
              </a:rPr>
              <a:t>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을 추출</a:t>
            </a:r>
            <a:endParaRPr lang="en-US" altLang="ko-KR" b="0" i="0" dirty="0">
              <a:solidFill>
                <a:srgbClr val="000000"/>
              </a:solidFill>
              <a:effectLst/>
              <a:latin typeface="Spoqa Han Sans"/>
            </a:endParaRPr>
          </a:p>
          <a:p>
            <a:pPr marL="0" indent="0">
              <a:buFontTx/>
              <a:buNone/>
            </a:pPr>
            <a:r>
              <a:rPr lang="en-US" altLang="ko-KR" sz="1200" b="1" i="0" dirty="0">
                <a:solidFill>
                  <a:srgbClr val="FF0000"/>
                </a:solidFill>
                <a:effectLst/>
                <a:latin typeface="Spoqa Han Sans"/>
              </a:rPr>
              <a:t>- Top-down pathway :</a:t>
            </a:r>
            <a:r>
              <a:rPr lang="ko-KR" altLang="en-US" b="0" i="0" dirty="0">
                <a:solidFill>
                  <a:srgbClr val="000000"/>
                </a:solidFill>
                <a:effectLst/>
                <a:latin typeface="Spoqa Han Sans"/>
              </a:rPr>
              <a:t> 각 </a:t>
            </a:r>
            <a:r>
              <a:rPr lang="en-US" altLang="ko-KR" b="0" i="0" dirty="0">
                <a:solidFill>
                  <a:srgbClr val="000000"/>
                </a:solidFill>
                <a:effectLst/>
                <a:latin typeface="Spoqa Han Sans"/>
              </a:rPr>
              <a:t>pyramid level</a:t>
            </a:r>
            <a:r>
              <a:rPr lang="ko-KR" altLang="en-US" b="0" i="0" dirty="0">
                <a:solidFill>
                  <a:srgbClr val="000000"/>
                </a:solidFill>
                <a:effectLst/>
                <a:latin typeface="Spoqa Han Sans"/>
              </a:rPr>
              <a:t>에 있는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을 </a:t>
            </a:r>
            <a:r>
              <a:rPr lang="en-US" altLang="ko-KR" b="0" i="0" dirty="0">
                <a:solidFill>
                  <a:srgbClr val="000000"/>
                </a:solidFill>
                <a:effectLst/>
                <a:latin typeface="Spoqa Han Sans"/>
              </a:rPr>
              <a:t>2</a:t>
            </a:r>
            <a:r>
              <a:rPr lang="ko-KR" altLang="en-US" b="0" i="0" dirty="0">
                <a:solidFill>
                  <a:srgbClr val="000000"/>
                </a:solidFill>
                <a:effectLst/>
                <a:latin typeface="Spoqa Han Sans"/>
              </a:rPr>
              <a:t>배로 </a:t>
            </a:r>
            <a:r>
              <a:rPr lang="en-US" altLang="ko-KR" b="0" i="0" dirty="0">
                <a:solidFill>
                  <a:srgbClr val="000000"/>
                </a:solidFill>
                <a:effectLst/>
                <a:latin typeface="Spoqa Han Sans"/>
              </a:rPr>
              <a:t>up sampling</a:t>
            </a:r>
            <a:r>
              <a:rPr lang="ko-KR" altLang="en-US" b="0" i="0" dirty="0">
                <a:solidFill>
                  <a:srgbClr val="000000"/>
                </a:solidFill>
                <a:effectLst/>
                <a:latin typeface="Spoqa Han Sans"/>
              </a:rPr>
              <a:t>하고 </a:t>
            </a:r>
            <a:r>
              <a:rPr lang="en-US" altLang="ko-KR" b="0" i="0" dirty="0">
                <a:solidFill>
                  <a:srgbClr val="000000"/>
                </a:solidFill>
                <a:effectLst/>
                <a:latin typeface="Spoqa Han Sans"/>
              </a:rPr>
              <a:t>channel </a:t>
            </a:r>
            <a:r>
              <a:rPr lang="ko-KR" altLang="en-US" b="0" i="0" dirty="0">
                <a:solidFill>
                  <a:srgbClr val="000000"/>
                </a:solidFill>
                <a:effectLst/>
                <a:latin typeface="Spoqa Han Sans"/>
              </a:rPr>
              <a:t>수를 동일하게 맞춰주는 과정</a:t>
            </a:r>
            <a:endParaRPr lang="en-US" altLang="ko-KR" b="0" i="0" dirty="0">
              <a:solidFill>
                <a:srgbClr val="000000"/>
              </a:solidFill>
              <a:effectLst/>
              <a:latin typeface="Spoqa Han San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0" i="0" dirty="0">
                <a:solidFill>
                  <a:srgbClr val="000000"/>
                </a:solidFill>
                <a:effectLst/>
                <a:latin typeface="Spoqa Han Sans"/>
              </a:rPr>
              <a:t>- </a:t>
            </a:r>
            <a:r>
              <a:rPr lang="en-US" altLang="ko-KR" sz="1200" b="1" dirty="0">
                <a:solidFill>
                  <a:srgbClr val="0033CC"/>
                </a:solidFill>
              </a:rPr>
              <a:t>Lateral</a:t>
            </a:r>
            <a:r>
              <a:rPr lang="ko-KR" altLang="en-US" sz="1200" b="1" dirty="0">
                <a:solidFill>
                  <a:srgbClr val="0033CC"/>
                </a:solidFill>
              </a:rPr>
              <a:t> </a:t>
            </a:r>
            <a:r>
              <a:rPr lang="en-US" altLang="ko-KR" sz="1200" b="1" dirty="0">
                <a:solidFill>
                  <a:srgbClr val="0033CC"/>
                </a:solidFill>
              </a:rPr>
              <a:t>Connection</a:t>
            </a:r>
            <a:r>
              <a:rPr lang="ko-KR" altLang="en-US" sz="1200" b="1" i="0" dirty="0">
                <a:solidFill>
                  <a:srgbClr val="0033CC"/>
                </a:solidFill>
                <a:effectLst/>
                <a:latin typeface="Arial" charset="0"/>
              </a:rPr>
              <a:t> </a:t>
            </a:r>
            <a:r>
              <a:rPr lang="en-US" altLang="ko-KR" sz="1200" b="1" i="0" dirty="0">
                <a:solidFill>
                  <a:srgbClr val="0033CC"/>
                </a:solidFill>
                <a:effectLst/>
                <a:latin typeface="Arial" charset="0"/>
              </a:rPr>
              <a:t>:</a:t>
            </a:r>
            <a:r>
              <a:rPr lang="ko-KR" altLang="en-US" sz="1200" b="1" i="0" dirty="0">
                <a:solidFill>
                  <a:srgbClr val="0033CC"/>
                </a:solidFill>
                <a:effectLst/>
                <a:latin typeface="Arial" charset="0"/>
              </a:rPr>
              <a:t> </a:t>
            </a:r>
            <a:r>
              <a:rPr lang="en-US" altLang="ko-KR" b="0" i="0" dirty="0" err="1">
                <a:solidFill>
                  <a:srgbClr val="000000"/>
                </a:solidFill>
                <a:effectLst/>
                <a:latin typeface="Spoqa Han Sans"/>
              </a:rPr>
              <a:t>upsample</a:t>
            </a:r>
            <a:r>
              <a:rPr lang="ko-KR" altLang="en-US" b="0" i="0" dirty="0">
                <a:solidFill>
                  <a:srgbClr val="000000"/>
                </a:solidFill>
                <a:effectLst/>
                <a:latin typeface="Spoqa Han Sans"/>
              </a:rPr>
              <a:t>된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과 바로 아래 </a:t>
            </a:r>
            <a:r>
              <a:rPr lang="en-US" altLang="ko-KR" b="0" i="0" dirty="0">
                <a:solidFill>
                  <a:srgbClr val="000000"/>
                </a:solidFill>
                <a:effectLst/>
                <a:latin typeface="Spoqa Han Sans"/>
              </a:rPr>
              <a:t>level</a:t>
            </a:r>
            <a:r>
              <a:rPr lang="ko-KR" altLang="en-US" b="0" i="0" dirty="0">
                <a:solidFill>
                  <a:srgbClr val="000000"/>
                </a:solidFill>
                <a:effectLst/>
                <a:latin typeface="Spoqa Han Sans"/>
              </a:rPr>
              <a:t>의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과 </a:t>
            </a:r>
            <a:r>
              <a:rPr lang="en-US" altLang="ko-KR" b="0" i="0" dirty="0">
                <a:solidFill>
                  <a:srgbClr val="000000"/>
                </a:solidFill>
                <a:effectLst/>
                <a:latin typeface="Spoqa Han Sans"/>
              </a:rPr>
              <a:t>element-wise addition </a:t>
            </a:r>
            <a:r>
              <a:rPr lang="ko-KR" altLang="en-US" b="0" i="0" dirty="0">
                <a:solidFill>
                  <a:srgbClr val="000000"/>
                </a:solidFill>
                <a:effectLst/>
                <a:latin typeface="Spoqa Han Sans"/>
              </a:rPr>
              <a:t>연산</a:t>
            </a: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BD456727-9B7A-498E-18C7-87C42DCE183E}"/>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260897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ACB1-E0C2-6F16-F453-1720D5F9DB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F7D98D-1617-B395-158C-57733056D2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5BC97C-8780-4C1A-81A1-E0086B5E3925}"/>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51553CA8-8730-6509-23D9-2284CEC85986}"/>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3858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2D61-66A5-3057-B31C-402C1B8186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01B03A-B81F-6E84-233E-A7036379BB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A455BB1-55C0-4F16-D92E-1EB43836EF36}"/>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0CDF992B-7421-1DB3-D2BD-ACA55EB48751}"/>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318541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4945-A2DF-5ACE-D3EB-75F828F58E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D0BECE-E19C-6F50-7B05-E6C9A1341B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99FCA5-B881-278A-383D-F8B4F2FCA169}"/>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75226A98-1F2E-B7BA-364E-7070CB49A218}"/>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983318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D4A1C-A03C-BBBA-76A4-28E3EFFE0B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493E44E-A415-2682-8107-4C628E1E02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18756E-23E3-1A28-B73C-174B7CACE7E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CFBB4C7-56AD-1087-0C21-D6862743E05C}"/>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2357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895D-6D6A-35DB-4B21-B44A0F0E3C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3F23C4-405B-10A6-074C-755DBE5A71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304710E-0D4C-F65A-DCD5-499ECC9BAAD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4F3B195-17F2-2849-39C9-68D252F20E86}"/>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3472833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8CFE8-BED0-1372-DA3E-033A000839A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7F58419-1048-ED74-41FA-8B64B4D7D5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0ECD7E6-BF26-50A4-ED49-47FCCA2B01D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C51519A-82AD-7B37-7852-472F76147A74}"/>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28810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24E2-A79E-71D8-D85A-96FBEB10804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684D0D-2627-393D-3F27-C2DF6170C8D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7E9F2F0-5EA7-1240-8E34-0548266C093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6220352-5FF0-9176-A5B9-49F0E967E9BD}"/>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277900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1740208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5DB51-D1AB-7611-4D78-5A9B32792A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BE2363-C065-5B31-EBD9-7ECCECC6C2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4F3FA5-39C2-F0BE-3FE3-CE9D4C8CA28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7533B8A-7C49-7BED-9E53-72F14822C8E6}"/>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111349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358487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2089429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307555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3115582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1974439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r>
              <a:rPr lang="en-US" altLang="ko-KR" dirty="0"/>
              <a:t>TDD-Net </a:t>
            </a:r>
            <a:r>
              <a:rPr lang="ko-KR" altLang="en-US" dirty="0"/>
              <a:t>데이터셋 </a:t>
            </a:r>
            <a:r>
              <a:rPr lang="en-US" altLang="ko-KR" dirty="0"/>
              <a:t>: </a:t>
            </a:r>
            <a:r>
              <a:rPr lang="ko-KR" altLang="en-US" dirty="0"/>
              <a:t>인쇄 회로 기판</a:t>
            </a:r>
            <a:r>
              <a:rPr lang="en-US" altLang="ko-KR" dirty="0"/>
              <a:t>(PCB)</a:t>
            </a:r>
            <a:r>
              <a:rPr lang="ko-KR" altLang="en-US" dirty="0"/>
              <a:t>에서 발생하는 미세 결함을 탐지하기 위해 개발된 데이터셋으로</a:t>
            </a:r>
            <a:r>
              <a:rPr lang="en-US" altLang="ko-KR" dirty="0"/>
              <a:t>, TDD-Net </a:t>
            </a:r>
            <a:r>
              <a:rPr lang="ko-KR" altLang="en-US" dirty="0"/>
              <a:t>논문에서 사용</a:t>
            </a:r>
            <a:endParaRPr lang="en-US" altLang="ko-KR" dirty="0"/>
          </a:p>
          <a:p>
            <a:r>
              <a:rPr lang="en-US" altLang="ko-KR" dirty="0"/>
              <a:t>[</a:t>
            </a:r>
            <a:r>
              <a:rPr lang="ko-KR" altLang="en-US" dirty="0"/>
              <a:t>관련 논문</a:t>
            </a:r>
            <a:r>
              <a:rPr lang="en-US" altLang="ko-KR" dirty="0"/>
              <a:t>]</a:t>
            </a:r>
          </a:p>
          <a:p>
            <a:r>
              <a:rPr lang="en-US" altLang="ko-KR" dirty="0"/>
              <a:t>Ding, R., Dai, L., Li, G., &amp; Liu, H. (2019). TDD-Net: A Tiny Defect Detection Network for Printed Circuit</a:t>
            </a:r>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9B53-8030-00C3-860D-B1C2A429C9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C039D9B-0DC3-2DBD-4E28-7EA854198B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5231C6-6BD9-9260-F18A-BBC90EDC33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9EF97DF-9E1C-AD44-3F98-188AE62AD51A}"/>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180677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ED6C-38FF-698B-B84B-9A61311A629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81D0D8-3003-1011-6CA9-7FCD46D719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6F14FF-CD84-200F-ED13-13994691D22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9600E14-9D90-E5E2-3FF2-C6228D2D94BB}"/>
              </a:ext>
            </a:extLst>
          </p:cNvPr>
          <p:cNvSpPr>
            <a:spLocks noGrp="1"/>
          </p:cNvSpPr>
          <p:nvPr>
            <p:ph type="sldNum" sz="quarter" idx="10"/>
          </p:nvPr>
        </p:nvSpPr>
        <p:spPr/>
        <p:txBody>
          <a:bodyPr/>
          <a:lstStyle/>
          <a:p>
            <a:fld id="{7CDBBC22-C944-46CC-B224-F57B82CD79F9}" type="slidenum">
              <a:rPr lang="ko-KR" altLang="en-US" smtClean="0"/>
              <a:pPr/>
              <a:t>30</a:t>
            </a:fld>
            <a:endParaRPr lang="ko-KR" altLang="en-US"/>
          </a:p>
        </p:txBody>
      </p:sp>
    </p:spTree>
    <p:extLst>
      <p:ext uri="{BB962C8B-B14F-4D97-AF65-F5344CB8AC3E}">
        <p14:creationId xmlns:p14="http://schemas.microsoft.com/office/powerpoint/2010/main" val="154485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B7247-C241-E3CC-8CDC-0129DE0C5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4988BF-E988-FFFA-C7D9-E671B7FD1D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DE5FBB1-ABE9-8505-C11F-03C9A792F5C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BF9DE6B-834A-303E-16FF-8F15E4D83443}"/>
              </a:ext>
            </a:extLst>
          </p:cNvPr>
          <p:cNvSpPr>
            <a:spLocks noGrp="1"/>
          </p:cNvSpPr>
          <p:nvPr>
            <p:ph type="sldNum" sz="quarter" idx="10"/>
          </p:nvPr>
        </p:nvSpPr>
        <p:spPr/>
        <p:txBody>
          <a:bodyPr/>
          <a:lstStyle/>
          <a:p>
            <a:fld id="{7CDBBC22-C944-46CC-B224-F57B82CD79F9}" type="slidenum">
              <a:rPr lang="ko-KR" altLang="en-US" smtClean="0"/>
              <a:pPr/>
              <a:t>31</a:t>
            </a:fld>
            <a:endParaRPr lang="ko-KR" altLang="en-US"/>
          </a:p>
        </p:txBody>
      </p:sp>
    </p:spTree>
    <p:extLst>
      <p:ext uri="{BB962C8B-B14F-4D97-AF65-F5344CB8AC3E}">
        <p14:creationId xmlns:p14="http://schemas.microsoft.com/office/powerpoint/2010/main" val="996159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14E2-7CF1-4C41-FE62-B14D34AB18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A6FAD7-3267-4DF3-DF0C-D49E22C46D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85940E7-88D6-BB77-4BB6-EB3E2886F06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7B2F584-6309-43F1-DE3F-8AD407BE9568}"/>
              </a:ext>
            </a:extLst>
          </p:cNvPr>
          <p:cNvSpPr>
            <a:spLocks noGrp="1"/>
          </p:cNvSpPr>
          <p:nvPr>
            <p:ph type="sldNum" sz="quarter" idx="10"/>
          </p:nvPr>
        </p:nvSpPr>
        <p:spPr/>
        <p:txBody>
          <a:bodyPr/>
          <a:lstStyle/>
          <a:p>
            <a:fld id="{7CDBBC22-C944-46CC-B224-F57B82CD79F9}" type="slidenum">
              <a:rPr lang="ko-KR" altLang="en-US" smtClean="0"/>
              <a:pPr/>
              <a:t>32</a:t>
            </a:fld>
            <a:endParaRPr lang="ko-KR" altLang="en-US"/>
          </a:p>
        </p:txBody>
      </p:sp>
    </p:spTree>
    <p:extLst>
      <p:ext uri="{BB962C8B-B14F-4D97-AF65-F5344CB8AC3E}">
        <p14:creationId xmlns:p14="http://schemas.microsoft.com/office/powerpoint/2010/main" val="4364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33</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34</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D07E-D475-740E-D774-B753BBC1AD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5E8493-48DB-1744-58F7-F4A4270597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7ADD73-8E63-AE13-0665-D29980FA9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DF6B07-78AD-5026-804A-309B2AE2A31B}"/>
              </a:ext>
            </a:extLst>
          </p:cNvPr>
          <p:cNvSpPr>
            <a:spLocks noGrp="1"/>
          </p:cNvSpPr>
          <p:nvPr>
            <p:ph type="sldNum" sz="quarter" idx="10"/>
          </p:nvPr>
        </p:nvSpPr>
        <p:spPr/>
        <p:txBody>
          <a:bodyPr/>
          <a:lstStyle/>
          <a:p>
            <a:fld id="{7CDBBC22-C944-46CC-B224-F57B82CD79F9}" type="slidenum">
              <a:rPr lang="ko-KR" altLang="en-US" smtClean="0"/>
              <a:pPr/>
              <a:t>35</a:t>
            </a:fld>
            <a:endParaRPr lang="ko-KR" altLang="en-US"/>
          </a:p>
        </p:txBody>
      </p:sp>
    </p:spTree>
    <p:extLst>
      <p:ext uri="{BB962C8B-B14F-4D97-AF65-F5344CB8AC3E}">
        <p14:creationId xmlns:p14="http://schemas.microsoft.com/office/powerpoint/2010/main" val="342337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7A37C-55EC-2F89-46B0-F56942E28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5FB22E-1BD8-86EA-3F8F-313E0D0AB3C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C7911E-AE5D-084E-4140-A4D44AB820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19B8711-8B79-683B-3E65-B7F7B36F3749}"/>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167351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BAEA-CBD2-5C64-28E8-E1CD5097DB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66C575-1585-22E7-8940-79175BC1787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00698D-975E-DEE3-6F65-4BDDBC44C04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4E4ACC5-842B-F04C-9000-990195572210}"/>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57564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AAC8-42B6-8503-FB57-9B2863E8BB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986B2C-F9FF-7542-1CBA-C65E0D3296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A64FC7-952D-A861-29A7-17B2394C5D0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E90040D-F6A2-A677-F475-4AB3DBFE85C9}"/>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2610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B124F-6917-4C1C-0F5B-E2FB8BC671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73168C-48AE-79DF-7FEE-1C60359E2B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DBA3770-235C-C011-80AC-3B66C86F03A3}"/>
              </a:ext>
            </a:extLst>
          </p:cNvPr>
          <p:cNvSpPr>
            <a:spLocks noGrp="1"/>
          </p:cNvSpPr>
          <p:nvPr>
            <p:ph type="body" idx="1"/>
          </p:nvPr>
        </p:nvSpPr>
        <p:spPr/>
        <p:txBody>
          <a:bodyPr/>
          <a:lstStyle/>
          <a:p>
            <a:r>
              <a:rPr lang="en-US" altLang="ko-KR" dirty="0"/>
              <a:t>7</a:t>
            </a:r>
            <a:r>
              <a:rPr lang="ko-KR" altLang="en-US" dirty="0"/>
              <a:t>가지 주요</a:t>
            </a:r>
            <a:r>
              <a:rPr lang="en-US" altLang="ko-KR" dirty="0"/>
              <a:t> </a:t>
            </a:r>
            <a:r>
              <a:rPr lang="ko-KR" altLang="en-US" dirty="0"/>
              <a:t>불량의 근거를 객관적인 자료로 제시 </a:t>
            </a:r>
            <a:r>
              <a:rPr lang="en-US" altLang="ko-KR" dirty="0"/>
              <a:t>(</a:t>
            </a:r>
            <a:r>
              <a:rPr lang="ko-KR" altLang="en-US" dirty="0"/>
              <a:t>일정 기간동안 발생한 불량 중 해당 불량의 발생 빈도 등</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71BB0B1A-3158-C0F3-EC5F-2806FFD518F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29151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AC059-7225-9F27-9091-53CF2BD386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BDEAC6-1BDC-BBC2-9353-2BD8C415707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F23A9E-D86C-3B7B-C2B4-1C1C761A9D5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51FB1E9-EFD8-C8EE-7C8D-762DDFA8A2C0}"/>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163507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mAP@0.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mAP@0.5:0.05:0.9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researchgate.net/publication/370612828_Improved_Convolutional_Neural_Network_YOLOv5_for_Underwater_Target_Detection_Based_on_Autonomous_Underwater_Helicopter?_tp=eyJjb250ZXh0Ijp7ImZpcnN0UGFnZSI6Il9kaXJlY3QiLCJwYWdlIjoiX2RpcmVjdCJ9fQ" TargetMode="External"/><Relationship Id="rId3" Type="http://schemas.openxmlformats.org/officeDocument/2006/relationships/hyperlink" Target="https://www.verifiedmarketresearch.com/product/pcb-assembly-market/?utm_source=chatgpt.com" TargetMode="External"/><Relationship Id="rId7" Type="http://schemas.openxmlformats.org/officeDocument/2006/relationships/hyperlink" Target="https://herbwood.tistory.com/18"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hyperlink" Target="https://arxiv.org/pdf/1612.03144.pdf" TargetMode="External"/><Relationship Id="rId5" Type="http://schemas.openxmlformats.org/officeDocument/2006/relationships/hyperlink" Target="https://www.mdpi.com/2079-9292/14/6/1104" TargetMode="External"/><Relationship Id="rId4" Type="http://schemas.openxmlformats.org/officeDocument/2006/relationships/hyperlink" Target="https://www.gminsights.com/industry-analysis/printed-circuit-board-assembly-market?utm_source=chatgpt.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259012302300095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os-journal.info/journalid/10321" TargetMode="External"/><Relationship Id="rId4" Type="http://schemas.openxmlformats.org/officeDocument/2006/relationships/hyperlink" Target="https://github.com/JiaLim98/YOLO-PC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#1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519566"/>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기반 논문 리뷰</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#1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6ADA9890-26D2-8E29-0383-8BD35A6072AF}"/>
              </a:ext>
            </a:extLst>
          </p:cNvPr>
          <p:cNvSpPr txBox="1">
            <a:spLocks noChangeArrowheads="1"/>
          </p:cNvSpPr>
          <p:nvPr/>
        </p:nvSpPr>
        <p:spPr bwMode="auto">
          <a:xfrm>
            <a:off x="400012" y="1088974"/>
            <a:ext cx="8402035" cy="27145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연구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인쇄 회로 기판</a:t>
            </a:r>
            <a:r>
              <a:rPr lang="en-US" altLang="ko-KR" sz="1400" kern="0" dirty="0">
                <a:solidFill>
                  <a:schemeClr val="tx1"/>
                </a:solidFill>
                <a:latin typeface="+mn-ea"/>
                <a:ea typeface="+mn-ea"/>
              </a:rPr>
              <a:t>(PCB)</a:t>
            </a:r>
            <a:r>
              <a:rPr lang="ko-KR" altLang="en-US" sz="1400" kern="0" dirty="0">
                <a:solidFill>
                  <a:schemeClr val="tx1"/>
                </a:solidFill>
                <a:latin typeface="+mn-ea"/>
                <a:ea typeface="+mn-ea"/>
              </a:rPr>
              <a:t>은 전자기기의 핵심 구성 요소로</a:t>
            </a:r>
            <a:r>
              <a:rPr lang="en-US" altLang="ko-KR" sz="1400" kern="0" dirty="0">
                <a:solidFill>
                  <a:schemeClr val="tx1"/>
                </a:solidFill>
                <a:latin typeface="+mn-ea"/>
                <a:ea typeface="+mn-ea"/>
              </a:rPr>
              <a:t>, PCB</a:t>
            </a:r>
            <a:r>
              <a:rPr lang="ko-KR" altLang="en-US" sz="1400" kern="0" dirty="0">
                <a:solidFill>
                  <a:schemeClr val="tx1"/>
                </a:solidFill>
                <a:latin typeface="+mn-ea"/>
                <a:ea typeface="+mn-ea"/>
              </a:rPr>
              <a:t>의 품질은 전자 제품의 적절한 기능을 보장하는 데 가장 중요한 역할을 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고품질 제조를 위해 정밀한 결함 검출이 필수적임</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최근 몇 년 동안 머신 비전에 </a:t>
            </a:r>
            <a:r>
              <a:rPr lang="ko-KR" altLang="en-US" sz="1400" dirty="0" err="1">
                <a:solidFill>
                  <a:schemeClr val="tx1"/>
                </a:solidFill>
                <a:latin typeface="+mn-ea"/>
                <a:ea typeface="+mn-ea"/>
              </a:rPr>
              <a:t>딥러닝을</a:t>
            </a:r>
            <a:r>
              <a:rPr lang="ko-KR" altLang="en-US" sz="1400" dirty="0">
                <a:solidFill>
                  <a:schemeClr val="tx1"/>
                </a:solidFill>
                <a:latin typeface="+mn-ea"/>
                <a:ea typeface="+mn-ea"/>
              </a:rPr>
              <a:t> 도입하면서 </a:t>
            </a:r>
            <a:r>
              <a:rPr lang="ko-KR" altLang="en-US" sz="1400" dirty="0" err="1">
                <a:solidFill>
                  <a:schemeClr val="tx1"/>
                </a:solidFill>
                <a:latin typeface="+mn-ea"/>
                <a:ea typeface="+mn-ea"/>
              </a:rPr>
              <a:t>딥러닝을</a:t>
            </a:r>
            <a:r>
              <a:rPr lang="ko-KR" altLang="en-US" sz="1400" dirty="0">
                <a:solidFill>
                  <a:schemeClr val="tx1"/>
                </a:solidFill>
                <a:latin typeface="+mn-ea"/>
                <a:ea typeface="+mn-ea"/>
              </a:rPr>
              <a:t> 사용한 </a:t>
            </a:r>
            <a:r>
              <a:rPr lang="en-US" altLang="ko-KR" sz="1400" dirty="0">
                <a:solidFill>
                  <a:schemeClr val="tx1"/>
                </a:solidFill>
                <a:latin typeface="+mn-ea"/>
                <a:ea typeface="+mn-ea"/>
              </a:rPr>
              <a:t>PCB </a:t>
            </a:r>
            <a:r>
              <a:rPr lang="ko-KR" altLang="en-US" sz="1400" dirty="0">
                <a:solidFill>
                  <a:schemeClr val="tx1"/>
                </a:solidFill>
                <a:latin typeface="+mn-ea"/>
                <a:ea typeface="+mn-ea"/>
              </a:rPr>
              <a:t>검사에 대한 연구가 많이 수행되었으나</a:t>
            </a:r>
            <a:r>
              <a:rPr lang="en-US" altLang="ko-KR" sz="1400" dirty="0">
                <a:solidFill>
                  <a:schemeClr val="tx1"/>
                </a:solidFill>
                <a:latin typeface="+mn-ea"/>
                <a:ea typeface="+mn-ea"/>
              </a:rPr>
              <a:t>, </a:t>
            </a:r>
            <a:r>
              <a:rPr lang="ko-KR" altLang="en-US" sz="1400" dirty="0">
                <a:solidFill>
                  <a:schemeClr val="tx1"/>
                </a:solidFill>
                <a:latin typeface="+mn-ea"/>
                <a:ea typeface="+mn-ea"/>
              </a:rPr>
              <a:t>복잡한 배경이나 작은 결함에 취약하며</a:t>
            </a:r>
            <a:r>
              <a:rPr lang="en-US" altLang="ko-KR" sz="1400" dirty="0">
                <a:solidFill>
                  <a:schemeClr val="tx1"/>
                </a:solidFill>
                <a:latin typeface="+mn-ea"/>
                <a:ea typeface="+mn-ea"/>
              </a:rPr>
              <a:t>, </a:t>
            </a:r>
            <a:r>
              <a:rPr lang="ko-KR" altLang="en-US" sz="1400" dirty="0">
                <a:solidFill>
                  <a:schemeClr val="tx1"/>
                </a:solidFill>
                <a:latin typeface="+mn-ea"/>
                <a:ea typeface="+mn-ea"/>
              </a:rPr>
              <a:t>실시간 처리 능력에도 한계가 있음</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ko-KR" altLang="en-US" sz="1400" dirty="0">
              <a:solidFill>
                <a:schemeClr val="tx1"/>
              </a:solidFill>
              <a:latin typeface="+mn-ea"/>
              <a:ea typeface="+mn-ea"/>
            </a:endParaRPr>
          </a:p>
        </p:txBody>
      </p:sp>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pic>
        <p:nvPicPr>
          <p:cNvPr id="3" name="그림 2"/>
          <p:cNvPicPr>
            <a:picLocks noChangeAspect="1"/>
          </p:cNvPicPr>
          <p:nvPr/>
        </p:nvPicPr>
        <p:blipFill>
          <a:blip r:embed="rId3"/>
          <a:stretch>
            <a:fillRect/>
          </a:stretch>
        </p:blipFill>
        <p:spPr>
          <a:xfrm>
            <a:off x="3328149" y="3338999"/>
            <a:ext cx="5515745" cy="2543530"/>
          </a:xfrm>
          <a:prstGeom prst="rect">
            <a:avLst/>
          </a:prstGeom>
        </p:spPr>
      </p:pic>
      <p:pic>
        <p:nvPicPr>
          <p:cNvPr id="4098" name="Picture 2" descr="AOI PCB 检测揭秘：技术、优点和缺点"/>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3" r="11766"/>
          <a:stretch/>
        </p:blipFill>
        <p:spPr bwMode="auto">
          <a:xfrm>
            <a:off x="482830" y="3803500"/>
            <a:ext cx="2827138" cy="180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945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A694E-0EE5-7CAC-4011-09F275DB55A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6CB3A10-15F6-18A6-F44C-4171F0635B2B}"/>
              </a:ext>
            </a:extLst>
          </p:cNvPr>
          <p:cNvSpPr txBox="1">
            <a:spLocks noChangeArrowheads="1"/>
          </p:cNvSpPr>
          <p:nvPr/>
        </p:nvSpPr>
        <p:spPr bwMode="auto">
          <a:xfrm>
            <a:off x="400012" y="1088974"/>
            <a:ext cx="8402035" cy="299460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연구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기존의 </a:t>
            </a:r>
            <a:r>
              <a:rPr lang="en-US" altLang="ko-KR" sz="1400" dirty="0">
                <a:solidFill>
                  <a:schemeClr val="tx1"/>
                </a:solidFill>
                <a:latin typeface="+mn-ea"/>
                <a:ea typeface="+mn-ea"/>
              </a:rPr>
              <a:t>AOI </a:t>
            </a:r>
            <a:r>
              <a:rPr lang="ko-KR" altLang="en-US" sz="1400" dirty="0">
                <a:solidFill>
                  <a:schemeClr val="tx1"/>
                </a:solidFill>
                <a:latin typeface="+mn-ea"/>
                <a:ea typeface="+mn-ea"/>
              </a:rPr>
              <a:t>기반 시스템은 유연성이 부족하며</a:t>
            </a:r>
            <a:r>
              <a:rPr lang="en-US" altLang="ko-KR" sz="1400" dirty="0">
                <a:solidFill>
                  <a:schemeClr val="tx1"/>
                </a:solidFill>
                <a:latin typeface="+mn-ea"/>
                <a:ea typeface="+mn-ea"/>
              </a:rPr>
              <a:t>, </a:t>
            </a:r>
            <a:r>
              <a:rPr lang="ko-KR" altLang="en-US" sz="1400" dirty="0">
                <a:solidFill>
                  <a:schemeClr val="tx1"/>
                </a:solidFill>
                <a:latin typeface="+mn-ea"/>
                <a:ea typeface="+mn-ea"/>
              </a:rPr>
              <a:t>사람이 수행하는 육안 검사만큼의 적응성 </a:t>
            </a:r>
            <a:r>
              <a:rPr lang="en-US" altLang="ko-KR" sz="1400" dirty="0">
                <a:solidFill>
                  <a:schemeClr val="tx1"/>
                </a:solidFill>
                <a:latin typeface="+mn-ea"/>
                <a:ea typeface="+mn-ea"/>
              </a:rPr>
              <a:t>(adaptability)</a:t>
            </a:r>
            <a:r>
              <a:rPr lang="ko-KR" altLang="en-US" sz="1400" dirty="0">
                <a:solidFill>
                  <a:schemeClr val="tx1"/>
                </a:solidFill>
                <a:latin typeface="+mn-ea"/>
                <a:ea typeface="+mn-ea"/>
              </a:rPr>
              <a:t>을 확보하기 어려움</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현재 대부분의 </a:t>
            </a:r>
            <a:r>
              <a:rPr lang="en-US" altLang="ko-KR" sz="1400" dirty="0">
                <a:solidFill>
                  <a:schemeClr val="tx1"/>
                </a:solidFill>
                <a:latin typeface="+mn-ea"/>
                <a:ea typeface="+mn-ea"/>
              </a:rPr>
              <a:t>PCB </a:t>
            </a:r>
            <a:r>
              <a:rPr lang="ko-KR" altLang="en-US" sz="1400" dirty="0">
                <a:solidFill>
                  <a:schemeClr val="tx1"/>
                </a:solidFill>
                <a:latin typeface="+mn-ea"/>
                <a:ea typeface="+mn-ea"/>
              </a:rPr>
              <a:t>결함 검사는 자동 광학 검사</a:t>
            </a:r>
            <a:r>
              <a:rPr lang="en-US" altLang="ko-KR" sz="1400" dirty="0">
                <a:solidFill>
                  <a:schemeClr val="tx1"/>
                </a:solidFill>
                <a:latin typeface="+mn-ea"/>
                <a:ea typeface="+mn-ea"/>
              </a:rPr>
              <a:t>(AOI) </a:t>
            </a:r>
            <a:r>
              <a:rPr lang="ko-KR" altLang="en-US" sz="1400" dirty="0">
                <a:solidFill>
                  <a:schemeClr val="tx1"/>
                </a:solidFill>
                <a:latin typeface="+mn-ea"/>
                <a:ea typeface="+mn-ea"/>
              </a:rPr>
              <a:t>장비를 활용하고 있으며</a:t>
            </a:r>
            <a:r>
              <a:rPr lang="en-US" altLang="ko-KR" sz="1400" dirty="0">
                <a:solidFill>
                  <a:schemeClr val="tx1"/>
                </a:solidFill>
                <a:latin typeface="+mn-ea"/>
                <a:ea typeface="+mn-ea"/>
              </a:rPr>
              <a:t>, </a:t>
            </a:r>
            <a:r>
              <a:rPr lang="ko-KR" altLang="en-US" sz="1400" dirty="0">
                <a:solidFill>
                  <a:schemeClr val="tx1"/>
                </a:solidFill>
                <a:latin typeface="+mn-ea"/>
                <a:ea typeface="+mn-ea"/>
              </a:rPr>
              <a:t>이는 빠르고 반복 가능하지만 정밀도가 완벽하지 않음</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이에 따라 딥러닝 기반의 시각 인지 기술이 새롭게 주목받고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특히 </a:t>
            </a:r>
            <a:r>
              <a:rPr lang="en-US" altLang="ko-KR" sz="1400" kern="0" dirty="0">
                <a:solidFill>
                  <a:schemeClr val="tx1"/>
                </a:solidFill>
                <a:latin typeface="+mn-ea"/>
                <a:ea typeface="+mn-ea"/>
              </a:rPr>
              <a:t>YOLO</a:t>
            </a:r>
            <a:r>
              <a:rPr lang="ko-KR" altLang="en-US" sz="1400" kern="0" dirty="0">
                <a:solidFill>
                  <a:schemeClr val="tx1"/>
                </a:solidFill>
                <a:latin typeface="+mn-ea"/>
                <a:ea typeface="+mn-ea"/>
              </a:rPr>
              <a:t>와 같은 객체 탐지 네트워크는 실시간성과 정확도를 동시에 만족할 가능성을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하지만 기존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모델조차도 </a:t>
            </a:r>
            <a:r>
              <a:rPr lang="ko-KR" altLang="en-US" sz="1400" u="sng" kern="0" dirty="0">
                <a:solidFill>
                  <a:schemeClr val="tx1"/>
                </a:solidFill>
                <a:latin typeface="+mn-ea"/>
                <a:ea typeface="+mn-ea"/>
              </a:rPr>
              <a:t>작은 결함 탐지에서의 성능 저하 문제가 존재함</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3863C1B3-F6E4-A73C-38B8-5E93B46DBDE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Tree>
    <p:extLst>
      <p:ext uri="{BB962C8B-B14F-4D97-AF65-F5344CB8AC3E}">
        <p14:creationId xmlns:p14="http://schemas.microsoft.com/office/powerpoint/2010/main" val="397920076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818F6-F82B-59DF-B7B9-DF1540C9697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88021F2-6B16-A156-C5D1-B2FDCE94D1BE}"/>
              </a:ext>
            </a:extLst>
          </p:cNvPr>
          <p:cNvSpPr txBox="1">
            <a:spLocks noChangeArrowheads="1"/>
          </p:cNvSpPr>
          <p:nvPr/>
        </p:nvSpPr>
        <p:spPr bwMode="auto">
          <a:xfrm>
            <a:off x="400012" y="1088974"/>
            <a:ext cx="8672038" cy="44996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문제 정의</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기존 딥러닝 모델은 다음과 같은 문제를 해결하지 못하고 있음</a:t>
            </a:r>
            <a:endParaRPr lang="en-US" altLang="ko-KR" sz="1400" dirty="0">
              <a:solidFill>
                <a:schemeClr val="tx1"/>
              </a:solidFill>
              <a:latin typeface="+mn-ea"/>
              <a:ea typeface="+mn-ea"/>
            </a:endParaRPr>
          </a:p>
          <a:p>
            <a:pPr marL="627062" lvl="2" indent="0">
              <a:lnSpc>
                <a:spcPct val="130000"/>
              </a:lnSpc>
              <a:spcBef>
                <a:spcPts val="600"/>
              </a:spcBef>
              <a:buNone/>
            </a:pPr>
            <a:r>
              <a:rPr lang="en-US" altLang="ko-KR" sz="1400" dirty="0">
                <a:solidFill>
                  <a:schemeClr val="tx1"/>
                </a:solidFill>
                <a:latin typeface="+mn-ea"/>
                <a:ea typeface="+mn-ea"/>
              </a:rPr>
              <a:t>  - </a:t>
            </a:r>
            <a:r>
              <a:rPr lang="ko-KR" altLang="en-US" sz="1400" b="1" u="sng" dirty="0">
                <a:solidFill>
                  <a:srgbClr val="0033CC"/>
                </a:solidFill>
                <a:latin typeface="+mn-ea"/>
                <a:ea typeface="+mn-ea"/>
              </a:rPr>
              <a:t>작은 결함의 탐지 정확도 저하</a:t>
            </a:r>
            <a:endParaRPr lang="en-US" altLang="ko-KR" sz="1400" b="1" dirty="0">
              <a:solidFill>
                <a:srgbClr val="0033CC"/>
              </a:solidFill>
              <a:latin typeface="+mn-ea"/>
              <a:ea typeface="+mn-ea"/>
            </a:endParaRPr>
          </a:p>
          <a:p>
            <a:pPr marL="627062" lvl="2" indent="0">
              <a:lnSpc>
                <a:spcPct val="130000"/>
              </a:lnSpc>
              <a:spcBef>
                <a:spcPts val="600"/>
              </a:spcBef>
              <a:buNone/>
            </a:pPr>
            <a:r>
              <a:rPr lang="en-US" altLang="ko-KR" sz="1400" dirty="0">
                <a:solidFill>
                  <a:schemeClr val="tx1"/>
                </a:solidFill>
                <a:latin typeface="+mn-ea"/>
                <a:ea typeface="+mn-ea"/>
              </a:rPr>
              <a:t>  - </a:t>
            </a:r>
            <a:r>
              <a:rPr lang="ko-KR" altLang="en-US" sz="1400" b="1" u="sng" dirty="0">
                <a:solidFill>
                  <a:srgbClr val="0033CC"/>
                </a:solidFill>
                <a:latin typeface="+mn-ea"/>
                <a:ea typeface="+mn-ea"/>
              </a:rPr>
              <a:t>결함 발생의 반복성 또는 증가 경향을 실시간으로 분석하는 기능 부재</a:t>
            </a:r>
            <a:endParaRPr lang="en-US" altLang="ko-KR" sz="1400" b="1" u="sng" dirty="0">
              <a:solidFill>
                <a:srgbClr val="0033CC"/>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 이 논문은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를 기반으로</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기존의 </a:t>
            </a:r>
            <a:r>
              <a:rPr lang="en-US" altLang="ko-KR" sz="1400" kern="0" dirty="0">
                <a:solidFill>
                  <a:schemeClr val="tx1"/>
                </a:solidFill>
                <a:latin typeface="+mn-ea"/>
                <a:ea typeface="+mn-ea"/>
              </a:rPr>
              <a:t>YOLOv5 </a:t>
            </a:r>
            <a:r>
              <a:rPr lang="ko-KR" altLang="en-US" sz="1400" kern="0" dirty="0">
                <a:solidFill>
                  <a:schemeClr val="tx1"/>
                </a:solidFill>
                <a:latin typeface="+mn-ea"/>
                <a:ea typeface="+mn-ea"/>
              </a:rPr>
              <a:t>모델의 특징 피라미드 네트워크</a:t>
            </a:r>
            <a:r>
              <a:rPr lang="en-US" altLang="ko-KR" sz="1400" kern="0" dirty="0">
                <a:solidFill>
                  <a:schemeClr val="tx1"/>
                </a:solidFill>
                <a:latin typeface="+mn-ea"/>
                <a:ea typeface="+mn-ea"/>
              </a:rPr>
              <a:t>(Feature Pyramid Network, FPN)</a:t>
            </a:r>
            <a:r>
              <a:rPr lang="ko-KR" altLang="en-US" sz="1400" kern="0" dirty="0">
                <a:solidFill>
                  <a:schemeClr val="tx1"/>
                </a:solidFill>
                <a:latin typeface="+mn-ea"/>
                <a:ea typeface="+mn-ea"/>
              </a:rPr>
              <a:t>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문맥 정보를 활용하도록 수정하여 작은 결함에도 민감하게 반응하도록 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손실 함수의 기하학적 매개변수를 적절한 상수로 임의 </a:t>
            </a:r>
            <a:r>
              <a:rPr lang="ko-KR" altLang="en-US" sz="1400" kern="0" dirty="0" err="1">
                <a:solidFill>
                  <a:schemeClr val="tx1"/>
                </a:solidFill>
                <a:latin typeface="+mn-ea"/>
                <a:ea typeface="+mn-ea"/>
              </a:rPr>
              <a:t>스케일링하여</a:t>
            </a:r>
            <a:r>
              <a:rPr lang="ko-KR" altLang="en-US" sz="1400" kern="0" dirty="0">
                <a:solidFill>
                  <a:schemeClr val="tx1"/>
                </a:solidFill>
                <a:latin typeface="+mn-ea"/>
                <a:ea typeface="+mn-ea"/>
              </a:rPr>
              <a:t>  작은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결함을 감지하는 기능을 향상시킴</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이상 징후의 발생을 감지하는 알고리즘을 적용하여</a:t>
            </a:r>
            <a:r>
              <a:rPr lang="en-US" altLang="ko-KR" sz="1400" kern="0" dirty="0">
                <a:solidFill>
                  <a:schemeClr val="tx1"/>
                </a:solidFill>
                <a:latin typeface="+mn-ea"/>
                <a:ea typeface="+mn-ea"/>
              </a:rPr>
              <a:t>,</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고속 </a:t>
            </a:r>
            <a:r>
              <a:rPr lang="en-US" altLang="ko-KR" sz="1400" kern="0" dirty="0">
                <a:solidFill>
                  <a:schemeClr val="tx1"/>
                </a:solidFill>
                <a:latin typeface="+mn-ea"/>
                <a:ea typeface="+mn-ea"/>
              </a:rPr>
              <a:t>+ </a:t>
            </a:r>
            <a:r>
              <a:rPr lang="ko-KR" altLang="en-US" sz="1400" kern="0" dirty="0" err="1">
                <a:solidFill>
                  <a:schemeClr val="tx1"/>
                </a:solidFill>
                <a:latin typeface="+mn-ea"/>
                <a:ea typeface="+mn-ea"/>
              </a:rPr>
              <a:t>고정밀</a:t>
            </a:r>
            <a:r>
              <a:rPr lang="ko-KR" altLang="en-US" sz="1400" kern="0" dirty="0">
                <a:solidFill>
                  <a:schemeClr val="tx1"/>
                </a:solidFill>
                <a:latin typeface="+mn-ea"/>
                <a:ea typeface="+mn-ea"/>
              </a:rPr>
              <a:t>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 탐지 모델을 제안함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A10937BA-F432-BC7C-4AFB-0FB2FF5EE188}"/>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Tree>
    <p:extLst>
      <p:ext uri="{BB962C8B-B14F-4D97-AF65-F5344CB8AC3E}">
        <p14:creationId xmlns:p14="http://schemas.microsoft.com/office/powerpoint/2010/main" val="19671661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6AE7-FC04-9E6C-FD25-C9518DB0E53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6CA948D-7729-7D0C-29E8-28575F6DD62D}"/>
              </a:ext>
            </a:extLst>
          </p:cNvPr>
          <p:cNvSpPr txBox="1">
            <a:spLocks noChangeArrowheads="1"/>
          </p:cNvSpPr>
          <p:nvPr/>
        </p:nvSpPr>
        <p:spPr bwMode="auto">
          <a:xfrm>
            <a:off x="400012" y="1088974"/>
            <a:ext cx="8672038"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문제 정의</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3524EAC0-5F30-854B-3583-1FA57CD91798}"/>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5" name="직사각형 4">
            <a:extLst>
              <a:ext uri="{FF2B5EF4-FFF2-40B4-BE49-F238E27FC236}">
                <a16:creationId xmlns:a16="http://schemas.microsoft.com/office/drawing/2014/main" id="{B6A0A4B1-B8BD-43C3-0009-55ADAD75088B}"/>
              </a:ext>
            </a:extLst>
          </p:cNvPr>
          <p:cNvSpPr/>
          <p:nvPr/>
        </p:nvSpPr>
        <p:spPr bwMode="auto">
          <a:xfrm>
            <a:off x="5034648" y="2017176"/>
            <a:ext cx="2520028"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rPr>
              <a:t>① </a:t>
            </a:r>
            <a:r>
              <a:rPr kumimoji="0" lang="en-US" altLang="ko-KR" sz="1800" b="1" i="0" u="none" strike="noStrike" cap="none" normalizeH="0" baseline="0" dirty="0">
                <a:ln>
                  <a:noFill/>
                </a:ln>
                <a:solidFill>
                  <a:schemeClr val="tx1"/>
                </a:solidFill>
                <a:effectLst/>
                <a:latin typeface="Arial" charset="0"/>
              </a:rPr>
              <a:t>FPN </a:t>
            </a:r>
            <a:r>
              <a:rPr kumimoji="0" lang="ko-KR" altLang="en-US" sz="1800" b="1" i="0" u="none" strike="noStrike" cap="none" normalizeH="0" baseline="0" dirty="0">
                <a:ln>
                  <a:noFill/>
                </a:ln>
                <a:solidFill>
                  <a:schemeClr val="tx1"/>
                </a:solidFill>
                <a:effectLst/>
                <a:latin typeface="Arial" charset="0"/>
              </a:rPr>
              <a:t>수정</a:t>
            </a:r>
          </a:p>
        </p:txBody>
      </p:sp>
      <p:sp>
        <p:nvSpPr>
          <p:cNvPr id="6" name="직사각형 5">
            <a:extLst>
              <a:ext uri="{FF2B5EF4-FFF2-40B4-BE49-F238E27FC236}">
                <a16:creationId xmlns:a16="http://schemas.microsoft.com/office/drawing/2014/main" id="{030FE56C-B7F7-1537-74D1-A6D14402932E}"/>
              </a:ext>
            </a:extLst>
          </p:cNvPr>
          <p:cNvSpPr/>
          <p:nvPr/>
        </p:nvSpPr>
        <p:spPr bwMode="auto">
          <a:xfrm>
            <a:off x="5034648" y="2864927"/>
            <a:ext cx="3256007"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ko-KR" b="1" dirty="0">
                <a:solidFill>
                  <a:schemeClr val="tx1"/>
                </a:solidFill>
                <a:latin typeface="맑은 고딕" panose="020B0503020000020004" pitchFamily="50" charset="-127"/>
                <a:ea typeface="맑은 고딕" panose="020B0503020000020004" pitchFamily="50" charset="-127"/>
              </a:rPr>
              <a:t>②</a:t>
            </a:r>
            <a:r>
              <a:rPr kumimoji="0" lang="en-US" altLang="ko-KR" sz="1800" b="1"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rPr>
              <a:t> </a:t>
            </a:r>
            <a:r>
              <a:rPr lang="en-US" altLang="ko-KR" b="1" dirty="0" err="1">
                <a:solidFill>
                  <a:schemeClr val="tx1"/>
                </a:solidFill>
              </a:rPr>
              <a:t>CIoU</a:t>
            </a:r>
            <a:r>
              <a:rPr lang="en-US" altLang="ko-KR" b="1" dirty="0">
                <a:solidFill>
                  <a:schemeClr val="tx1"/>
                </a:solidFill>
              </a:rPr>
              <a:t> Loss </a:t>
            </a:r>
            <a:r>
              <a:rPr lang="ko-KR" altLang="en-US" b="1" dirty="0">
                <a:solidFill>
                  <a:schemeClr val="tx1"/>
                </a:solidFill>
              </a:rPr>
              <a:t>함수 개선</a:t>
            </a:r>
          </a:p>
        </p:txBody>
      </p:sp>
      <p:sp>
        <p:nvSpPr>
          <p:cNvPr id="9" name="TextBox 8">
            <a:extLst>
              <a:ext uri="{FF2B5EF4-FFF2-40B4-BE49-F238E27FC236}">
                <a16:creationId xmlns:a16="http://schemas.microsoft.com/office/drawing/2014/main" id="{BA9401DE-19F6-231A-3285-ECD568A4C216}"/>
              </a:ext>
            </a:extLst>
          </p:cNvPr>
          <p:cNvSpPr txBox="1"/>
          <p:nvPr/>
        </p:nvSpPr>
        <p:spPr>
          <a:xfrm>
            <a:off x="338400" y="2658526"/>
            <a:ext cx="3373146" cy="369332"/>
          </a:xfrm>
          <a:prstGeom prst="rect">
            <a:avLst/>
          </a:prstGeom>
          <a:noFill/>
        </p:spPr>
        <p:txBody>
          <a:bodyPr wrap="square">
            <a:spAutoFit/>
          </a:bodyPr>
          <a:lstStyle/>
          <a:p>
            <a:r>
              <a:rPr lang="ko-KR" altLang="en-US" sz="1800" b="1" u="sng" dirty="0">
                <a:solidFill>
                  <a:srgbClr val="0033CC"/>
                </a:solidFill>
                <a:latin typeface="+mn-ea"/>
                <a:ea typeface="+mn-ea"/>
              </a:rPr>
              <a:t>작은 결함의 탐지 정확도 향상</a:t>
            </a:r>
            <a:endParaRPr lang="ko-KR" altLang="en-US" dirty="0"/>
          </a:p>
        </p:txBody>
      </p:sp>
      <p:cxnSp>
        <p:nvCxnSpPr>
          <p:cNvPr id="11" name="연결선: 꺾임 10">
            <a:extLst>
              <a:ext uri="{FF2B5EF4-FFF2-40B4-BE49-F238E27FC236}">
                <a16:creationId xmlns:a16="http://schemas.microsoft.com/office/drawing/2014/main" id="{04ED4EE9-147F-6257-6FFD-DC699F70AD23}"/>
              </a:ext>
            </a:extLst>
          </p:cNvPr>
          <p:cNvCxnSpPr>
            <a:stCxn id="9" idx="3"/>
            <a:endCxn id="5" idx="1"/>
          </p:cNvCxnSpPr>
          <p:nvPr/>
        </p:nvCxnSpPr>
        <p:spPr bwMode="auto">
          <a:xfrm flipV="1">
            <a:off x="3711546" y="2337851"/>
            <a:ext cx="1323102" cy="505341"/>
          </a:xfrm>
          <a:prstGeom prst="bentConnector3">
            <a:avLst/>
          </a:prstGeom>
          <a:solidFill>
            <a:schemeClr val="accent1"/>
          </a:solidFill>
          <a:ln w="190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연결선: 꺾임 11">
            <a:extLst>
              <a:ext uri="{FF2B5EF4-FFF2-40B4-BE49-F238E27FC236}">
                <a16:creationId xmlns:a16="http://schemas.microsoft.com/office/drawing/2014/main" id="{E72F5A2D-6BD8-5757-374D-7A7018218324}"/>
              </a:ext>
            </a:extLst>
          </p:cNvPr>
          <p:cNvCxnSpPr>
            <a:stCxn id="9" idx="3"/>
            <a:endCxn id="6" idx="1"/>
          </p:cNvCxnSpPr>
          <p:nvPr/>
        </p:nvCxnSpPr>
        <p:spPr bwMode="auto">
          <a:xfrm>
            <a:off x="3711546" y="2843192"/>
            <a:ext cx="1323102" cy="342410"/>
          </a:xfrm>
          <a:prstGeom prst="bentConnector3">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01A347EA-D1F0-564B-618A-39EAAA7A3BFF}"/>
              </a:ext>
            </a:extLst>
          </p:cNvPr>
          <p:cNvSpPr txBox="1"/>
          <p:nvPr/>
        </p:nvSpPr>
        <p:spPr>
          <a:xfrm>
            <a:off x="400012" y="4387547"/>
            <a:ext cx="3690041" cy="369332"/>
          </a:xfrm>
          <a:prstGeom prst="rect">
            <a:avLst/>
          </a:prstGeom>
          <a:noFill/>
        </p:spPr>
        <p:txBody>
          <a:bodyPr wrap="square">
            <a:spAutoFit/>
          </a:bodyPr>
          <a:lstStyle/>
          <a:p>
            <a:r>
              <a:rPr lang="ko-KR" altLang="en-US" sz="1800" b="1" u="sng" dirty="0">
                <a:solidFill>
                  <a:srgbClr val="0033CC"/>
                </a:solidFill>
                <a:latin typeface="+mn-ea"/>
                <a:ea typeface="+mn-ea"/>
              </a:rPr>
              <a:t>결함 발생의 반복성 및 경향 분석 </a:t>
            </a:r>
            <a:endParaRPr lang="ko-KR" altLang="en-US" dirty="0"/>
          </a:p>
        </p:txBody>
      </p:sp>
      <p:sp>
        <p:nvSpPr>
          <p:cNvPr id="16" name="직사각형 15">
            <a:extLst>
              <a:ext uri="{FF2B5EF4-FFF2-40B4-BE49-F238E27FC236}">
                <a16:creationId xmlns:a16="http://schemas.microsoft.com/office/drawing/2014/main" id="{BD8FA406-F6A8-D8A3-BEF2-12787BC75B7E}"/>
              </a:ext>
            </a:extLst>
          </p:cNvPr>
          <p:cNvSpPr/>
          <p:nvPr/>
        </p:nvSpPr>
        <p:spPr bwMode="auto">
          <a:xfrm>
            <a:off x="5034647" y="4115529"/>
            <a:ext cx="3256007"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ko-KR" altLang="en-US" b="1" dirty="0">
                <a:solidFill>
                  <a:schemeClr val="tx1"/>
                </a:solidFill>
                <a:latin typeface="맑은 고딕" panose="020B0503020000020004" pitchFamily="50" charset="-127"/>
                <a:ea typeface="맑은 고딕" panose="020B0503020000020004" pitchFamily="50" charset="-127"/>
              </a:rPr>
              <a:t>③ 이상 추세 알고리즘 제시</a:t>
            </a:r>
            <a:endParaRPr lang="ko-KR" altLang="en-US" b="1" dirty="0">
              <a:solidFill>
                <a:schemeClr val="tx1"/>
              </a:solidFill>
            </a:endParaRPr>
          </a:p>
        </p:txBody>
      </p:sp>
      <p:cxnSp>
        <p:nvCxnSpPr>
          <p:cNvPr id="17" name="연결선: 꺾임 16">
            <a:extLst>
              <a:ext uri="{FF2B5EF4-FFF2-40B4-BE49-F238E27FC236}">
                <a16:creationId xmlns:a16="http://schemas.microsoft.com/office/drawing/2014/main" id="{81CDE225-D85A-D3BC-36AC-EA11EB4D0D3C}"/>
              </a:ext>
            </a:extLst>
          </p:cNvPr>
          <p:cNvCxnSpPr>
            <a:cxnSpLocks/>
            <a:stCxn id="15" idx="3"/>
            <a:endCxn id="16" idx="1"/>
          </p:cNvCxnSpPr>
          <p:nvPr/>
        </p:nvCxnSpPr>
        <p:spPr bwMode="auto">
          <a:xfrm flipV="1">
            <a:off x="4090053" y="4436204"/>
            <a:ext cx="944594" cy="136009"/>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346234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CD47B-444D-EC80-7F55-64A05784019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A449515-D6E4-3AE9-CF37-C16DCC1CEFE9}"/>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7B578452-66DA-582B-E340-1CB1FAF3C357}"/>
              </a:ext>
            </a:extLst>
          </p:cNvPr>
          <p:cNvSpPr txBox="1">
            <a:spLocks noChangeArrowheads="1"/>
          </p:cNvSpPr>
          <p:nvPr/>
        </p:nvSpPr>
        <p:spPr bwMode="auto">
          <a:xfrm>
            <a:off x="400012" y="1088974"/>
            <a:ext cx="8402035" cy="228056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수정</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FPN</a:t>
            </a:r>
            <a:r>
              <a:rPr lang="ko-KR" altLang="en-US" sz="1400" kern="0" dirty="0">
                <a:solidFill>
                  <a:schemeClr val="tx1"/>
                </a:solidFill>
                <a:latin typeface="+mn-ea"/>
                <a:ea typeface="+mn-ea"/>
              </a:rPr>
              <a:t>이란</a:t>
            </a:r>
            <a:r>
              <a:rPr lang="en-US" altLang="ko-KR" sz="1400" kern="0" dirty="0">
                <a:solidFill>
                  <a:schemeClr val="tx1"/>
                </a:solidFill>
                <a:latin typeface="+mn-ea"/>
                <a:ea typeface="+mn-ea"/>
              </a:rPr>
              <a:t>? [5]</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고해상도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은 </a:t>
            </a:r>
            <a:r>
              <a:rPr lang="en-US" altLang="ko-KR" sz="1400" kern="0" dirty="0">
                <a:solidFill>
                  <a:schemeClr val="tx1"/>
                </a:solidFill>
                <a:latin typeface="+mn-ea"/>
                <a:ea typeface="+mn-ea"/>
              </a:rPr>
              <a:t>low-level feature</a:t>
            </a:r>
            <a:r>
              <a:rPr lang="ko-KR" altLang="en-US" sz="1400" kern="0" dirty="0">
                <a:solidFill>
                  <a:schemeClr val="tx1"/>
                </a:solidFill>
                <a:latin typeface="+mn-ea"/>
                <a:ea typeface="+mn-ea"/>
              </a:rPr>
              <a:t>를 가지지만 객체의 위치에 대한 정보를 상대적으로 정확하게 보존하고</a:t>
            </a:r>
            <a:r>
              <a:rPr lang="en-US" altLang="ko-KR" sz="1400" kern="0" dirty="0">
                <a:solidFill>
                  <a:schemeClr val="tx1"/>
                </a:solidFill>
                <a:latin typeface="+mn-ea"/>
                <a:ea typeface="+mn-ea"/>
              </a:rPr>
              <a:t>, </a:t>
            </a:r>
            <a:r>
              <a:rPr lang="ko-KR" altLang="en-US" sz="1400" b="0" i="0" dirty="0">
                <a:solidFill>
                  <a:srgbClr val="000000"/>
                </a:solidFill>
                <a:effectLst/>
                <a:latin typeface="Spoqa Han Sans"/>
              </a:rPr>
              <a:t>저해상도 </a:t>
            </a:r>
            <a:r>
              <a:rPr lang="en-US" altLang="ko-KR" sz="1400" b="0" i="0" dirty="0">
                <a:solidFill>
                  <a:srgbClr val="000000"/>
                </a:solidFill>
                <a:effectLst/>
                <a:latin typeface="Spoqa Han Sans"/>
              </a:rPr>
              <a:t>feature map</a:t>
            </a:r>
            <a:r>
              <a:rPr lang="ko-KR" altLang="en-US" sz="1400" b="0" i="0" dirty="0">
                <a:solidFill>
                  <a:srgbClr val="000000"/>
                </a:solidFill>
                <a:effectLst/>
                <a:latin typeface="Spoqa Han Sans"/>
              </a:rPr>
              <a:t>은 </a:t>
            </a:r>
            <a:r>
              <a:rPr lang="en-US" altLang="ko-KR" sz="1400" kern="0" dirty="0">
                <a:solidFill>
                  <a:schemeClr val="tx1"/>
                </a:solidFill>
                <a:latin typeface="+mn-ea"/>
                <a:ea typeface="+mn-ea"/>
              </a:rPr>
              <a:t>High-level</a:t>
            </a:r>
            <a:r>
              <a:rPr lang="ko-KR" altLang="en-US" sz="1400" kern="0" dirty="0">
                <a:solidFill>
                  <a:schemeClr val="tx1"/>
                </a:solidFill>
                <a:latin typeface="+mn-ea"/>
                <a:ea typeface="+mn-ea"/>
              </a:rPr>
              <a:t>의</a:t>
            </a:r>
            <a:r>
              <a:rPr lang="en-US" altLang="ko-KR" sz="1400" kern="0" dirty="0">
                <a:solidFill>
                  <a:schemeClr val="tx1"/>
                </a:solidFill>
                <a:latin typeface="+mn-ea"/>
                <a:ea typeface="+mn-ea"/>
              </a:rPr>
              <a:t> feature</a:t>
            </a:r>
            <a:r>
              <a:rPr lang="ko-KR" altLang="en-US" sz="1400" kern="0" dirty="0">
                <a:solidFill>
                  <a:schemeClr val="tx1"/>
                </a:solidFill>
                <a:latin typeface="+mn-ea"/>
                <a:ea typeface="+mn-ea"/>
              </a:rPr>
              <a:t>를 갖고 있으므로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고해상도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의 특징을 저해상도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에 전달하여 다양한 크기의 객체를 더 잘 탐지할 수 있도록 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A7006825-8A70-A21A-52D0-4A61E81C95E2}"/>
              </a:ext>
            </a:extLst>
          </p:cNvPr>
          <p:cNvPicPr>
            <a:picLocks noChangeAspect="1"/>
          </p:cNvPicPr>
          <p:nvPr/>
        </p:nvPicPr>
        <p:blipFill>
          <a:blip r:embed="rId3"/>
          <a:stretch>
            <a:fillRect/>
          </a:stretch>
        </p:blipFill>
        <p:spPr>
          <a:xfrm>
            <a:off x="2978174" y="3561132"/>
            <a:ext cx="4680052" cy="2374154"/>
          </a:xfrm>
          <a:prstGeom prst="rect">
            <a:avLst/>
          </a:prstGeom>
        </p:spPr>
      </p:pic>
      <p:sp>
        <p:nvSpPr>
          <p:cNvPr id="6" name="TextBox 5">
            <a:extLst>
              <a:ext uri="{FF2B5EF4-FFF2-40B4-BE49-F238E27FC236}">
                <a16:creationId xmlns:a16="http://schemas.microsoft.com/office/drawing/2014/main" id="{3AB57FFF-8D40-468A-483A-81D5D4FA585A}"/>
              </a:ext>
            </a:extLst>
          </p:cNvPr>
          <p:cNvSpPr txBox="1"/>
          <p:nvPr/>
        </p:nvSpPr>
        <p:spPr>
          <a:xfrm>
            <a:off x="2443340" y="3266119"/>
            <a:ext cx="1800020" cy="430887"/>
          </a:xfrm>
          <a:prstGeom prst="rect">
            <a:avLst/>
          </a:prstGeom>
          <a:noFill/>
        </p:spPr>
        <p:txBody>
          <a:bodyPr wrap="square" rtlCol="0">
            <a:spAutoFit/>
          </a:bodyPr>
          <a:lstStyle/>
          <a:p>
            <a:r>
              <a:rPr lang="en-US" altLang="ko-KR" sz="1100" b="1" dirty="0">
                <a:solidFill>
                  <a:srgbClr val="0033CC"/>
                </a:solidFill>
              </a:rPr>
              <a:t>Down</a:t>
            </a:r>
            <a:r>
              <a:rPr lang="ko-KR" altLang="en-US" sz="1100" b="1" dirty="0">
                <a:solidFill>
                  <a:srgbClr val="0033CC"/>
                </a:solidFill>
              </a:rPr>
              <a:t> </a:t>
            </a:r>
            <a:r>
              <a:rPr lang="en-US" altLang="ko-KR" sz="1100" b="1" dirty="0">
                <a:solidFill>
                  <a:srgbClr val="0033CC"/>
                </a:solidFill>
              </a:rPr>
              <a:t>sampling</a:t>
            </a:r>
          </a:p>
          <a:p>
            <a:r>
              <a:rPr lang="en-US" altLang="ko-KR" sz="1100" b="1" dirty="0">
                <a:solidFill>
                  <a:srgbClr val="0033CC"/>
                </a:solidFill>
              </a:rPr>
              <a:t>(</a:t>
            </a:r>
            <a:r>
              <a:rPr lang="ko-KR" altLang="en-US" sz="1100" b="1" dirty="0">
                <a:solidFill>
                  <a:srgbClr val="0033CC"/>
                </a:solidFill>
              </a:rPr>
              <a:t>해상도 감소</a:t>
            </a:r>
            <a:r>
              <a:rPr lang="en-US" altLang="ko-KR" sz="1100" b="1" dirty="0">
                <a:solidFill>
                  <a:srgbClr val="0033CC"/>
                </a:solidFill>
              </a:rPr>
              <a:t>/ </a:t>
            </a:r>
            <a:r>
              <a:rPr lang="ko-KR" altLang="en-US" sz="1100" b="1" dirty="0">
                <a:solidFill>
                  <a:srgbClr val="0033CC"/>
                </a:solidFill>
              </a:rPr>
              <a:t>특징 강화</a:t>
            </a:r>
            <a:r>
              <a:rPr lang="en-US" altLang="ko-KR" sz="1100" b="1" dirty="0">
                <a:solidFill>
                  <a:srgbClr val="0033CC"/>
                </a:solidFill>
              </a:rPr>
              <a:t>)</a:t>
            </a:r>
            <a:endParaRPr lang="ko-KR" altLang="en-US" sz="1100" b="1" dirty="0">
              <a:solidFill>
                <a:srgbClr val="0033CC"/>
              </a:solidFill>
            </a:endParaRPr>
          </a:p>
        </p:txBody>
      </p:sp>
      <p:sp>
        <p:nvSpPr>
          <p:cNvPr id="8" name="TextBox 7">
            <a:extLst>
              <a:ext uri="{FF2B5EF4-FFF2-40B4-BE49-F238E27FC236}">
                <a16:creationId xmlns:a16="http://schemas.microsoft.com/office/drawing/2014/main" id="{68325266-5658-14A6-CEB8-2B8AAB6240B1}"/>
              </a:ext>
            </a:extLst>
          </p:cNvPr>
          <p:cNvSpPr txBox="1"/>
          <p:nvPr/>
        </p:nvSpPr>
        <p:spPr>
          <a:xfrm>
            <a:off x="3851992" y="3069453"/>
            <a:ext cx="1942403" cy="600164"/>
          </a:xfrm>
          <a:prstGeom prst="rect">
            <a:avLst/>
          </a:prstGeom>
          <a:noFill/>
        </p:spPr>
        <p:txBody>
          <a:bodyPr wrap="square" rtlCol="0">
            <a:spAutoFit/>
          </a:bodyPr>
          <a:lstStyle/>
          <a:p>
            <a:r>
              <a:rPr lang="en-US" altLang="ko-KR" sz="1100" b="1" dirty="0">
                <a:solidFill>
                  <a:srgbClr val="0033CC"/>
                </a:solidFill>
              </a:rPr>
              <a:t>Up</a:t>
            </a:r>
            <a:r>
              <a:rPr lang="ko-KR" altLang="en-US" sz="1100" b="1" dirty="0">
                <a:solidFill>
                  <a:srgbClr val="0033CC"/>
                </a:solidFill>
              </a:rPr>
              <a:t> </a:t>
            </a:r>
            <a:r>
              <a:rPr lang="en-US" altLang="ko-KR" sz="1100" b="1" dirty="0">
                <a:solidFill>
                  <a:srgbClr val="0033CC"/>
                </a:solidFill>
              </a:rPr>
              <a:t>sampling</a:t>
            </a:r>
          </a:p>
          <a:p>
            <a:r>
              <a:rPr lang="en-US" altLang="ko-KR" sz="1100" b="1" dirty="0">
                <a:solidFill>
                  <a:srgbClr val="0033CC"/>
                </a:solidFill>
              </a:rPr>
              <a:t>(</a:t>
            </a:r>
            <a:r>
              <a:rPr lang="ko-KR" altLang="en-US" sz="1100" b="1" dirty="0">
                <a:solidFill>
                  <a:srgbClr val="0033CC"/>
                </a:solidFill>
              </a:rPr>
              <a:t>해상도 증가</a:t>
            </a:r>
            <a:r>
              <a:rPr lang="en-US" altLang="ko-KR" sz="1100" b="1" dirty="0">
                <a:solidFill>
                  <a:srgbClr val="0033CC"/>
                </a:solidFill>
              </a:rPr>
              <a:t>/</a:t>
            </a:r>
            <a:r>
              <a:rPr lang="ko-KR" altLang="en-US" sz="1100" b="1" dirty="0">
                <a:solidFill>
                  <a:srgbClr val="0033CC"/>
                </a:solidFill>
              </a:rPr>
              <a:t>특징</a:t>
            </a:r>
            <a:r>
              <a:rPr lang="en-US" altLang="ko-KR" sz="1100" b="1" dirty="0">
                <a:solidFill>
                  <a:srgbClr val="0033CC"/>
                </a:solidFill>
              </a:rPr>
              <a:t> </a:t>
            </a:r>
            <a:r>
              <a:rPr lang="ko-KR" altLang="en-US" sz="1100" b="1" dirty="0">
                <a:solidFill>
                  <a:srgbClr val="0033CC"/>
                </a:solidFill>
              </a:rPr>
              <a:t>약화</a:t>
            </a:r>
            <a:r>
              <a:rPr lang="en-US" altLang="ko-KR" sz="1100" b="1" dirty="0">
                <a:solidFill>
                  <a:srgbClr val="0033CC"/>
                </a:solidFill>
              </a:rPr>
              <a:t>/</a:t>
            </a:r>
          </a:p>
          <a:p>
            <a:r>
              <a:rPr lang="ko-KR" altLang="en-US" sz="1100" b="1" dirty="0">
                <a:solidFill>
                  <a:srgbClr val="0033CC"/>
                </a:solidFill>
              </a:rPr>
              <a:t>위치정보 강화</a:t>
            </a:r>
            <a:r>
              <a:rPr lang="en-US" altLang="ko-KR" sz="1100" b="1" dirty="0">
                <a:solidFill>
                  <a:srgbClr val="0033CC"/>
                </a:solidFill>
              </a:rPr>
              <a:t>)</a:t>
            </a:r>
            <a:endParaRPr lang="ko-KR" altLang="en-US" sz="1100" b="1" dirty="0">
              <a:solidFill>
                <a:srgbClr val="0033CC"/>
              </a:solidFill>
            </a:endParaRPr>
          </a:p>
        </p:txBody>
      </p:sp>
      <p:sp>
        <p:nvSpPr>
          <p:cNvPr id="9" name="TextBox 8">
            <a:extLst>
              <a:ext uri="{FF2B5EF4-FFF2-40B4-BE49-F238E27FC236}">
                <a16:creationId xmlns:a16="http://schemas.microsoft.com/office/drawing/2014/main" id="{A5CAE127-FD12-5900-9DEA-8DD05E1241D2}"/>
              </a:ext>
            </a:extLst>
          </p:cNvPr>
          <p:cNvSpPr txBox="1"/>
          <p:nvPr/>
        </p:nvSpPr>
        <p:spPr>
          <a:xfrm>
            <a:off x="2675588" y="5796786"/>
            <a:ext cx="1980022" cy="276999"/>
          </a:xfrm>
          <a:prstGeom prst="rect">
            <a:avLst/>
          </a:prstGeom>
          <a:noFill/>
        </p:spPr>
        <p:txBody>
          <a:bodyPr wrap="square" rtlCol="0">
            <a:spAutoFit/>
          </a:bodyPr>
          <a:lstStyle/>
          <a:p>
            <a:r>
              <a:rPr lang="en-US" altLang="ko-KR" sz="1200" b="1" i="0" dirty="0">
                <a:solidFill>
                  <a:srgbClr val="FF0000"/>
                </a:solidFill>
                <a:effectLst/>
                <a:latin typeface="Spoqa Han Sans"/>
              </a:rPr>
              <a:t>Bottom-up pathway</a:t>
            </a:r>
            <a:endParaRPr lang="ko-KR" altLang="en-US" sz="1200" dirty="0">
              <a:solidFill>
                <a:srgbClr val="FF0000"/>
              </a:solidFill>
            </a:endParaRPr>
          </a:p>
        </p:txBody>
      </p:sp>
      <p:sp>
        <p:nvSpPr>
          <p:cNvPr id="10" name="TextBox 9">
            <a:extLst>
              <a:ext uri="{FF2B5EF4-FFF2-40B4-BE49-F238E27FC236}">
                <a16:creationId xmlns:a16="http://schemas.microsoft.com/office/drawing/2014/main" id="{90591BAE-C0C4-D999-DF3B-C328C603688A}"/>
              </a:ext>
            </a:extLst>
          </p:cNvPr>
          <p:cNvSpPr txBox="1"/>
          <p:nvPr/>
        </p:nvSpPr>
        <p:spPr>
          <a:xfrm>
            <a:off x="4148187" y="5165070"/>
            <a:ext cx="1350015" cy="461665"/>
          </a:xfrm>
          <a:prstGeom prst="rect">
            <a:avLst/>
          </a:prstGeom>
          <a:noFill/>
        </p:spPr>
        <p:txBody>
          <a:bodyPr wrap="square" rtlCol="0">
            <a:spAutoFit/>
          </a:bodyPr>
          <a:lstStyle/>
          <a:p>
            <a:r>
              <a:rPr lang="en-US" altLang="ko-KR" sz="1200" b="1" i="0" dirty="0">
                <a:solidFill>
                  <a:srgbClr val="FF0000"/>
                </a:solidFill>
                <a:effectLst/>
                <a:latin typeface="Spoqa Han Sans"/>
              </a:rPr>
              <a:t>Top-down </a:t>
            </a:r>
          </a:p>
          <a:p>
            <a:r>
              <a:rPr lang="en-US" altLang="ko-KR" sz="1200" b="1" i="0" dirty="0">
                <a:solidFill>
                  <a:srgbClr val="FF0000"/>
                </a:solidFill>
                <a:effectLst/>
                <a:latin typeface="Spoqa Han Sans"/>
              </a:rPr>
              <a:t>pathway</a:t>
            </a:r>
            <a:endParaRPr lang="ko-KR" altLang="en-US" sz="1200" dirty="0">
              <a:solidFill>
                <a:srgbClr val="FF0000"/>
              </a:solidFill>
            </a:endParaRPr>
          </a:p>
        </p:txBody>
      </p:sp>
      <p:sp>
        <p:nvSpPr>
          <p:cNvPr id="11" name="TextBox 10">
            <a:extLst>
              <a:ext uri="{FF2B5EF4-FFF2-40B4-BE49-F238E27FC236}">
                <a16:creationId xmlns:a16="http://schemas.microsoft.com/office/drawing/2014/main" id="{6B91E0D4-9796-0269-B59B-401E9A77ACFD}"/>
              </a:ext>
            </a:extLst>
          </p:cNvPr>
          <p:cNvSpPr txBox="1"/>
          <p:nvPr/>
        </p:nvSpPr>
        <p:spPr>
          <a:xfrm>
            <a:off x="4238188" y="3747410"/>
            <a:ext cx="1942403" cy="261610"/>
          </a:xfrm>
          <a:prstGeom prst="rect">
            <a:avLst/>
          </a:prstGeom>
          <a:noFill/>
        </p:spPr>
        <p:txBody>
          <a:bodyPr wrap="square" rtlCol="0">
            <a:spAutoFit/>
          </a:bodyPr>
          <a:lstStyle/>
          <a:p>
            <a:r>
              <a:rPr lang="en-US" altLang="ko-KR" sz="1100" b="1" dirty="0">
                <a:solidFill>
                  <a:srgbClr val="FF0000"/>
                </a:solidFill>
              </a:rPr>
              <a:t>Lateral</a:t>
            </a:r>
            <a:r>
              <a:rPr lang="ko-KR" altLang="en-US" sz="1100" b="1" dirty="0">
                <a:solidFill>
                  <a:srgbClr val="FF0000"/>
                </a:solidFill>
              </a:rPr>
              <a:t> </a:t>
            </a:r>
            <a:r>
              <a:rPr lang="en-US" altLang="ko-KR" sz="1100" b="1" dirty="0">
                <a:solidFill>
                  <a:srgbClr val="FF0000"/>
                </a:solidFill>
              </a:rPr>
              <a:t>Connection</a:t>
            </a:r>
            <a:endParaRPr lang="ko-KR" altLang="en-US" sz="1100" b="1" dirty="0">
              <a:solidFill>
                <a:srgbClr val="FF0000"/>
              </a:solidFill>
            </a:endParaRPr>
          </a:p>
        </p:txBody>
      </p:sp>
    </p:spTree>
    <p:extLst>
      <p:ext uri="{BB962C8B-B14F-4D97-AF65-F5344CB8AC3E}">
        <p14:creationId xmlns:p14="http://schemas.microsoft.com/office/powerpoint/2010/main" val="5200028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5519-6A60-C525-E5E0-BFA2166B403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CA64AE7-566C-E470-21CF-A1F350B43F0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DFB40809-7FF8-9800-32AA-2A7E8B5A49CE}"/>
              </a:ext>
            </a:extLst>
          </p:cNvPr>
          <p:cNvSpPr txBox="1">
            <a:spLocks noChangeArrowheads="1"/>
          </p:cNvSpPr>
          <p:nvPr/>
        </p:nvSpPr>
        <p:spPr bwMode="auto">
          <a:xfrm>
            <a:off x="400012" y="1088974"/>
            <a:ext cx="8402035"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의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적용 </a:t>
            </a:r>
            <a:r>
              <a:rPr lang="en-US" altLang="ko-KR" sz="1400" kern="0" dirty="0">
                <a:solidFill>
                  <a:schemeClr val="tx1"/>
                </a:solidFill>
                <a:latin typeface="+mn-ea"/>
                <a:ea typeface="+mn-ea"/>
              </a:rPr>
              <a:t>[6]</a:t>
            </a:r>
          </a:p>
          <a:p>
            <a:pPr marL="627062" lvl="2" indent="0">
              <a:lnSpc>
                <a:spcPct val="130000"/>
              </a:lnSpc>
              <a:spcBef>
                <a:spcPts val="600"/>
              </a:spcBef>
              <a:buNone/>
            </a:pPr>
            <a:r>
              <a:rPr lang="en-US" altLang="ko-KR" sz="1400" kern="0" dirty="0">
                <a:solidFill>
                  <a:schemeClr val="tx1"/>
                </a:solidFill>
                <a:latin typeface="+mn-ea"/>
                <a:ea typeface="+mn-ea"/>
              </a:rPr>
              <a:t> - FPN + PANet </a:t>
            </a:r>
            <a:r>
              <a:rPr lang="ko-KR" altLang="en-US" sz="1400" kern="0" dirty="0">
                <a:solidFill>
                  <a:schemeClr val="tx1"/>
                </a:solidFill>
                <a:latin typeface="+mn-ea"/>
                <a:ea typeface="+mn-ea"/>
              </a:rPr>
              <a:t>구조 활용 </a:t>
            </a:r>
            <a:r>
              <a:rPr lang="en-US" altLang="ko-KR" sz="1400" kern="0" dirty="0">
                <a:solidFill>
                  <a:schemeClr val="tx1"/>
                </a:solidFill>
                <a:latin typeface="+mn-ea"/>
                <a:ea typeface="+mn-ea"/>
              </a:rPr>
              <a:t>: FPN</a:t>
            </a:r>
            <a:r>
              <a:rPr lang="ko-KR" altLang="en-US" sz="1400" kern="0" dirty="0">
                <a:solidFill>
                  <a:schemeClr val="tx1"/>
                </a:solidFill>
                <a:latin typeface="+mn-ea"/>
                <a:ea typeface="+mn-ea"/>
              </a:rPr>
              <a:t>과 </a:t>
            </a:r>
            <a:r>
              <a:rPr lang="en-US" altLang="ko-KR" sz="1400" kern="0" dirty="0">
                <a:solidFill>
                  <a:schemeClr val="tx1"/>
                </a:solidFill>
                <a:latin typeface="+mn-ea"/>
                <a:ea typeface="+mn-ea"/>
              </a:rPr>
              <a:t>PANet</a:t>
            </a:r>
            <a:r>
              <a:rPr lang="ko-KR" altLang="en-US" sz="1400" kern="0" dirty="0">
                <a:solidFill>
                  <a:schemeClr val="tx1"/>
                </a:solidFill>
                <a:latin typeface="+mn-ea"/>
                <a:ea typeface="+mn-ea"/>
              </a:rPr>
              <a:t>의 결합은 다양한 스케일의 </a:t>
            </a:r>
            <a:r>
              <a:rPr lang="en-US" altLang="ko-KR" sz="1400" kern="0" dirty="0">
                <a:solidFill>
                  <a:schemeClr val="tx1"/>
                </a:solidFill>
                <a:latin typeface="+mn-ea"/>
                <a:ea typeface="+mn-ea"/>
              </a:rPr>
              <a:t>Feature</a:t>
            </a:r>
            <a:r>
              <a:rPr lang="ko-KR" altLang="en-US" sz="1400" kern="0" dirty="0">
                <a:solidFill>
                  <a:schemeClr val="tx1"/>
                </a:solidFill>
                <a:latin typeface="+mn-ea"/>
                <a:ea typeface="+mn-ea"/>
              </a:rPr>
              <a:t> </a:t>
            </a:r>
            <a:r>
              <a:rPr lang="en-US" altLang="ko-KR" sz="1400" kern="0" dirty="0">
                <a:solidFill>
                  <a:schemeClr val="tx1"/>
                </a:solidFill>
                <a:latin typeface="+mn-ea"/>
                <a:ea typeface="+mn-ea"/>
              </a:rPr>
              <a:t>Map</a:t>
            </a:r>
            <a:r>
              <a:rPr lang="ko-KR" altLang="en-US" sz="1400" kern="0" dirty="0">
                <a:solidFill>
                  <a:schemeClr val="tx1"/>
                </a:solidFill>
                <a:latin typeface="+mn-ea"/>
                <a:ea typeface="+mn-ea"/>
              </a:rPr>
              <a:t>에 의미 정보와 위치 정보를 모두 포함시켜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다양한 크기의 이미지를 정확하게 예측할 수 있도록 함</a:t>
            </a:r>
            <a:endParaRPr lang="en-US" altLang="ko-KR" sz="1400" kern="0" dirty="0">
              <a:solidFill>
                <a:schemeClr val="tx1"/>
              </a:solidFill>
              <a:latin typeface="+mn-ea"/>
              <a:ea typeface="+mn-ea"/>
            </a:endParaRPr>
          </a:p>
        </p:txBody>
      </p:sp>
      <p:pic>
        <p:nvPicPr>
          <p:cNvPr id="3" name="그림 2">
            <a:extLst>
              <a:ext uri="{FF2B5EF4-FFF2-40B4-BE49-F238E27FC236}">
                <a16:creationId xmlns:a16="http://schemas.microsoft.com/office/drawing/2014/main" id="{ADCD18E9-4C29-95E7-0D89-D607CD093A1E}"/>
              </a:ext>
            </a:extLst>
          </p:cNvPr>
          <p:cNvPicPr>
            <a:picLocks noChangeAspect="1"/>
          </p:cNvPicPr>
          <p:nvPr/>
        </p:nvPicPr>
        <p:blipFill>
          <a:blip r:embed="rId3"/>
          <a:stretch>
            <a:fillRect/>
          </a:stretch>
        </p:blipFill>
        <p:spPr>
          <a:xfrm>
            <a:off x="1241963" y="2978995"/>
            <a:ext cx="4695784" cy="2852104"/>
          </a:xfrm>
          <a:prstGeom prst="rect">
            <a:avLst/>
          </a:prstGeom>
        </p:spPr>
      </p:pic>
      <p:sp>
        <p:nvSpPr>
          <p:cNvPr id="7" name="직사각형 6">
            <a:extLst>
              <a:ext uri="{FF2B5EF4-FFF2-40B4-BE49-F238E27FC236}">
                <a16:creationId xmlns:a16="http://schemas.microsoft.com/office/drawing/2014/main" id="{06EB9DBF-9081-0446-2E1D-A3E46DCF1F61}"/>
              </a:ext>
            </a:extLst>
          </p:cNvPr>
          <p:cNvSpPr/>
          <p:nvPr/>
        </p:nvSpPr>
        <p:spPr bwMode="auto">
          <a:xfrm>
            <a:off x="3138970" y="2978995"/>
            <a:ext cx="2941644" cy="2568552"/>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2" name="TextBox 11">
            <a:extLst>
              <a:ext uri="{FF2B5EF4-FFF2-40B4-BE49-F238E27FC236}">
                <a16:creationId xmlns:a16="http://schemas.microsoft.com/office/drawing/2014/main" id="{810CCA60-7FD6-CA74-0963-25012E19F0D6}"/>
              </a:ext>
            </a:extLst>
          </p:cNvPr>
          <p:cNvSpPr txBox="1"/>
          <p:nvPr/>
        </p:nvSpPr>
        <p:spPr>
          <a:xfrm>
            <a:off x="4011427" y="5491601"/>
            <a:ext cx="1350015" cy="307777"/>
          </a:xfrm>
          <a:prstGeom prst="rect">
            <a:avLst/>
          </a:prstGeom>
          <a:noFill/>
        </p:spPr>
        <p:txBody>
          <a:bodyPr wrap="square" rtlCol="0">
            <a:spAutoFit/>
          </a:bodyPr>
          <a:lstStyle/>
          <a:p>
            <a:r>
              <a:rPr lang="en-US" altLang="ko-KR" sz="1400" b="1" i="0" dirty="0">
                <a:solidFill>
                  <a:srgbClr val="FF0000"/>
                </a:solidFill>
                <a:effectLst/>
                <a:latin typeface="Spoqa Han Sans"/>
              </a:rPr>
              <a:t>Neck</a:t>
            </a:r>
            <a:endParaRPr lang="ko-KR" altLang="en-US" sz="1400" dirty="0">
              <a:solidFill>
                <a:srgbClr val="FF0000"/>
              </a:solidFill>
            </a:endParaRPr>
          </a:p>
        </p:txBody>
      </p:sp>
      <p:sp>
        <p:nvSpPr>
          <p:cNvPr id="13" name="직사각형 12">
            <a:extLst>
              <a:ext uri="{FF2B5EF4-FFF2-40B4-BE49-F238E27FC236}">
                <a16:creationId xmlns:a16="http://schemas.microsoft.com/office/drawing/2014/main" id="{EC4EB789-1450-ABC5-6852-DC014EAA6C1E}"/>
              </a:ext>
            </a:extLst>
          </p:cNvPr>
          <p:cNvSpPr/>
          <p:nvPr/>
        </p:nvSpPr>
        <p:spPr bwMode="auto">
          <a:xfrm>
            <a:off x="1353145" y="3120771"/>
            <a:ext cx="1620018" cy="2568552"/>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4" name="TextBox 13">
            <a:extLst>
              <a:ext uri="{FF2B5EF4-FFF2-40B4-BE49-F238E27FC236}">
                <a16:creationId xmlns:a16="http://schemas.microsoft.com/office/drawing/2014/main" id="{49BFEAD2-0A96-B1D7-8D74-8637E9CB664F}"/>
              </a:ext>
            </a:extLst>
          </p:cNvPr>
          <p:cNvSpPr txBox="1"/>
          <p:nvPr/>
        </p:nvSpPr>
        <p:spPr>
          <a:xfrm>
            <a:off x="1395726" y="2881462"/>
            <a:ext cx="1350015" cy="307777"/>
          </a:xfrm>
          <a:prstGeom prst="rect">
            <a:avLst/>
          </a:prstGeom>
          <a:noFill/>
        </p:spPr>
        <p:txBody>
          <a:bodyPr wrap="square" rtlCol="0">
            <a:spAutoFit/>
          </a:bodyPr>
          <a:lstStyle/>
          <a:p>
            <a:r>
              <a:rPr lang="en-US" altLang="ko-KR" sz="1400" b="1" i="0" dirty="0">
                <a:solidFill>
                  <a:srgbClr val="FF0000"/>
                </a:solidFill>
                <a:effectLst/>
                <a:latin typeface="Spoqa Han Sans"/>
              </a:rPr>
              <a:t>Backbone</a:t>
            </a:r>
            <a:endParaRPr lang="ko-KR" altLang="en-US" sz="1400" dirty="0">
              <a:solidFill>
                <a:srgbClr val="FF0000"/>
              </a:solidFill>
            </a:endParaRPr>
          </a:p>
        </p:txBody>
      </p:sp>
      <p:sp>
        <p:nvSpPr>
          <p:cNvPr id="15" name="정육면체 14">
            <a:extLst>
              <a:ext uri="{FF2B5EF4-FFF2-40B4-BE49-F238E27FC236}">
                <a16:creationId xmlns:a16="http://schemas.microsoft.com/office/drawing/2014/main" id="{41CFD8A3-28E4-FA9A-747C-8B2202E7E848}"/>
              </a:ext>
            </a:extLst>
          </p:cNvPr>
          <p:cNvSpPr/>
          <p:nvPr/>
        </p:nvSpPr>
        <p:spPr bwMode="auto">
          <a:xfrm>
            <a:off x="6891102" y="3423660"/>
            <a:ext cx="630007" cy="251165"/>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6" name="정육면체 15">
            <a:extLst>
              <a:ext uri="{FF2B5EF4-FFF2-40B4-BE49-F238E27FC236}">
                <a16:creationId xmlns:a16="http://schemas.microsoft.com/office/drawing/2014/main" id="{C398B890-69EF-0938-FFAF-DB29126365D2}"/>
              </a:ext>
            </a:extLst>
          </p:cNvPr>
          <p:cNvSpPr/>
          <p:nvPr/>
        </p:nvSpPr>
        <p:spPr bwMode="auto">
          <a:xfrm>
            <a:off x="6544712" y="4413671"/>
            <a:ext cx="1260014" cy="407879"/>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7" name="정육면체 16">
            <a:extLst>
              <a:ext uri="{FF2B5EF4-FFF2-40B4-BE49-F238E27FC236}">
                <a16:creationId xmlns:a16="http://schemas.microsoft.com/office/drawing/2014/main" id="{AFE092D0-4735-36F6-A055-86B4837B3AC3}"/>
              </a:ext>
            </a:extLst>
          </p:cNvPr>
          <p:cNvSpPr/>
          <p:nvPr/>
        </p:nvSpPr>
        <p:spPr bwMode="auto">
          <a:xfrm>
            <a:off x="6744324" y="3892023"/>
            <a:ext cx="866785" cy="341646"/>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cxnSp>
        <p:nvCxnSpPr>
          <p:cNvPr id="18" name="직선 화살표 연결선 17">
            <a:extLst>
              <a:ext uri="{FF2B5EF4-FFF2-40B4-BE49-F238E27FC236}">
                <a16:creationId xmlns:a16="http://schemas.microsoft.com/office/drawing/2014/main" id="{8C07E7EB-F204-2B5F-B4DD-2B19619884E6}"/>
              </a:ext>
            </a:extLst>
          </p:cNvPr>
          <p:cNvCxnSpPr/>
          <p:nvPr/>
        </p:nvCxnSpPr>
        <p:spPr bwMode="auto">
          <a:xfrm>
            <a:off x="5810611" y="3549243"/>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직선 화살표 연결선 18">
            <a:extLst>
              <a:ext uri="{FF2B5EF4-FFF2-40B4-BE49-F238E27FC236}">
                <a16:creationId xmlns:a16="http://schemas.microsoft.com/office/drawing/2014/main" id="{D34B72EF-7B8E-F101-BCA7-AAA40CE1780C}"/>
              </a:ext>
            </a:extLst>
          </p:cNvPr>
          <p:cNvCxnSpPr/>
          <p:nvPr/>
        </p:nvCxnSpPr>
        <p:spPr bwMode="auto">
          <a:xfrm>
            <a:off x="5743170" y="3999248"/>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직선 화살표 연결선 19">
            <a:extLst>
              <a:ext uri="{FF2B5EF4-FFF2-40B4-BE49-F238E27FC236}">
                <a16:creationId xmlns:a16="http://schemas.microsoft.com/office/drawing/2014/main" id="{3AED0341-1943-45B9-22F9-8DAC2851B41F}"/>
              </a:ext>
            </a:extLst>
          </p:cNvPr>
          <p:cNvCxnSpPr/>
          <p:nvPr/>
        </p:nvCxnSpPr>
        <p:spPr bwMode="auto">
          <a:xfrm>
            <a:off x="5743170" y="4447307"/>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0F71960A-36EB-DD7A-7AD1-BD9F66D308CF}"/>
              </a:ext>
            </a:extLst>
          </p:cNvPr>
          <p:cNvSpPr txBox="1"/>
          <p:nvPr/>
        </p:nvSpPr>
        <p:spPr>
          <a:xfrm>
            <a:off x="6531097" y="4863676"/>
            <a:ext cx="1350015" cy="523220"/>
          </a:xfrm>
          <a:prstGeom prst="rect">
            <a:avLst/>
          </a:prstGeom>
          <a:noFill/>
        </p:spPr>
        <p:txBody>
          <a:bodyPr wrap="square" rtlCol="0">
            <a:spAutoFit/>
          </a:bodyPr>
          <a:lstStyle/>
          <a:p>
            <a:r>
              <a:rPr lang="en-US" altLang="ko-KR" sz="1400" b="1" dirty="0">
                <a:solidFill>
                  <a:srgbClr val="FF0000"/>
                </a:solidFill>
                <a:latin typeface="Spoqa Han Sans"/>
              </a:rPr>
              <a:t>Head : Detection</a:t>
            </a:r>
            <a:endParaRPr lang="ko-KR" altLang="en-US" sz="1400" dirty="0">
              <a:solidFill>
                <a:srgbClr val="FF0000"/>
              </a:solidFill>
            </a:endParaRPr>
          </a:p>
        </p:txBody>
      </p:sp>
      <p:sp>
        <p:nvSpPr>
          <p:cNvPr id="22" name="TextBox 21">
            <a:extLst>
              <a:ext uri="{FF2B5EF4-FFF2-40B4-BE49-F238E27FC236}">
                <a16:creationId xmlns:a16="http://schemas.microsoft.com/office/drawing/2014/main" id="{3FE1FB65-7BE6-826B-ED14-31B27763F8BB}"/>
              </a:ext>
            </a:extLst>
          </p:cNvPr>
          <p:cNvSpPr txBox="1"/>
          <p:nvPr/>
        </p:nvSpPr>
        <p:spPr>
          <a:xfrm>
            <a:off x="6910342" y="3148852"/>
            <a:ext cx="1350015" cy="276999"/>
          </a:xfrm>
          <a:prstGeom prst="rect">
            <a:avLst/>
          </a:prstGeom>
          <a:noFill/>
        </p:spPr>
        <p:txBody>
          <a:bodyPr wrap="square" rtlCol="0">
            <a:spAutoFit/>
          </a:bodyPr>
          <a:lstStyle/>
          <a:p>
            <a:r>
              <a:rPr lang="en-US" altLang="ko-KR" sz="1200" b="1" i="0" dirty="0">
                <a:solidFill>
                  <a:schemeClr val="tx1"/>
                </a:solidFill>
                <a:effectLst/>
                <a:latin typeface="Spoqa Han Sans"/>
              </a:rPr>
              <a:t>P5: </a:t>
            </a:r>
            <a:r>
              <a:rPr lang="ko-KR" altLang="en-US" sz="1200" b="1" i="0" dirty="0">
                <a:solidFill>
                  <a:schemeClr val="tx1"/>
                </a:solidFill>
                <a:effectLst/>
                <a:latin typeface="Spoqa Han Sans"/>
              </a:rPr>
              <a:t>큰 객체 탐지</a:t>
            </a:r>
            <a:endParaRPr lang="ko-KR" altLang="en-US" sz="1200" dirty="0">
              <a:solidFill>
                <a:schemeClr val="tx1"/>
              </a:solidFill>
            </a:endParaRPr>
          </a:p>
        </p:txBody>
      </p:sp>
      <p:sp>
        <p:nvSpPr>
          <p:cNvPr id="23" name="TextBox 22">
            <a:extLst>
              <a:ext uri="{FF2B5EF4-FFF2-40B4-BE49-F238E27FC236}">
                <a16:creationId xmlns:a16="http://schemas.microsoft.com/office/drawing/2014/main" id="{FB08B159-2D90-C3EB-D02B-4D2468CA3EF3}"/>
              </a:ext>
            </a:extLst>
          </p:cNvPr>
          <p:cNvSpPr txBox="1"/>
          <p:nvPr/>
        </p:nvSpPr>
        <p:spPr>
          <a:xfrm>
            <a:off x="6770188" y="3659943"/>
            <a:ext cx="1542879" cy="276999"/>
          </a:xfrm>
          <a:prstGeom prst="rect">
            <a:avLst/>
          </a:prstGeom>
          <a:noFill/>
        </p:spPr>
        <p:txBody>
          <a:bodyPr wrap="square" rtlCol="0">
            <a:spAutoFit/>
          </a:bodyPr>
          <a:lstStyle/>
          <a:p>
            <a:r>
              <a:rPr lang="en-US" altLang="ko-KR" sz="1200" b="1" i="0" dirty="0">
                <a:solidFill>
                  <a:schemeClr val="tx1"/>
                </a:solidFill>
                <a:effectLst/>
                <a:latin typeface="Spoqa Han Sans"/>
              </a:rPr>
              <a:t>P4: </a:t>
            </a:r>
            <a:r>
              <a:rPr lang="ko-KR" altLang="en-US" sz="1200" b="1" i="0" dirty="0">
                <a:solidFill>
                  <a:schemeClr val="tx1"/>
                </a:solidFill>
                <a:effectLst/>
                <a:latin typeface="Spoqa Han Sans"/>
              </a:rPr>
              <a:t>중간 객체 탐지</a:t>
            </a:r>
            <a:endParaRPr lang="ko-KR" altLang="en-US" sz="1200" dirty="0">
              <a:solidFill>
                <a:schemeClr val="tx1"/>
              </a:solidFill>
            </a:endParaRPr>
          </a:p>
        </p:txBody>
      </p:sp>
      <p:sp>
        <p:nvSpPr>
          <p:cNvPr id="24" name="TextBox 23">
            <a:extLst>
              <a:ext uri="{FF2B5EF4-FFF2-40B4-BE49-F238E27FC236}">
                <a16:creationId xmlns:a16="http://schemas.microsoft.com/office/drawing/2014/main" id="{F43F3BFB-53FE-0046-BBC7-ADD5DDBBE245}"/>
              </a:ext>
            </a:extLst>
          </p:cNvPr>
          <p:cNvSpPr txBox="1"/>
          <p:nvPr/>
        </p:nvSpPr>
        <p:spPr>
          <a:xfrm>
            <a:off x="6702747" y="4195702"/>
            <a:ext cx="1549995" cy="276999"/>
          </a:xfrm>
          <a:prstGeom prst="rect">
            <a:avLst/>
          </a:prstGeom>
          <a:noFill/>
        </p:spPr>
        <p:txBody>
          <a:bodyPr wrap="square" rtlCol="0">
            <a:spAutoFit/>
          </a:bodyPr>
          <a:lstStyle/>
          <a:p>
            <a:r>
              <a:rPr lang="en-US" altLang="ko-KR" sz="1200" b="1" i="0" dirty="0">
                <a:solidFill>
                  <a:schemeClr val="tx1"/>
                </a:solidFill>
                <a:effectLst/>
                <a:latin typeface="Spoqa Han Sans"/>
              </a:rPr>
              <a:t>P3: </a:t>
            </a:r>
            <a:r>
              <a:rPr lang="ko-KR" altLang="en-US" sz="1200" b="1" i="0" dirty="0">
                <a:solidFill>
                  <a:schemeClr val="tx1"/>
                </a:solidFill>
                <a:effectLst/>
                <a:latin typeface="Spoqa Han Sans"/>
              </a:rPr>
              <a:t>작은 객체 탐지</a:t>
            </a:r>
            <a:endParaRPr lang="ko-KR" altLang="en-US" sz="1200" dirty="0">
              <a:solidFill>
                <a:schemeClr val="tx1"/>
              </a:solidFill>
            </a:endParaRPr>
          </a:p>
        </p:txBody>
      </p:sp>
      <p:sp>
        <p:nvSpPr>
          <p:cNvPr id="25" name="TextBox 24">
            <a:extLst>
              <a:ext uri="{FF2B5EF4-FFF2-40B4-BE49-F238E27FC236}">
                <a16:creationId xmlns:a16="http://schemas.microsoft.com/office/drawing/2014/main" id="{BFB5BBDA-58C9-4ECD-4719-0E70D63AE3D1}"/>
              </a:ext>
            </a:extLst>
          </p:cNvPr>
          <p:cNvSpPr txBox="1"/>
          <p:nvPr/>
        </p:nvSpPr>
        <p:spPr>
          <a:xfrm>
            <a:off x="971960" y="5923350"/>
            <a:ext cx="8100089" cy="276999"/>
          </a:xfrm>
          <a:prstGeom prst="rect">
            <a:avLst/>
          </a:prstGeom>
          <a:noFill/>
        </p:spPr>
        <p:txBody>
          <a:bodyPr wrap="square">
            <a:spAutoFit/>
          </a:bodyPr>
          <a:lstStyle/>
          <a:p>
            <a:pPr algn="l"/>
            <a:r>
              <a:rPr lang="en-US" altLang="ko-KR" sz="1200" b="1" dirty="0">
                <a:solidFill>
                  <a:schemeClr val="tx1">
                    <a:lumMod val="50000"/>
                    <a:lumOff val="50000"/>
                  </a:schemeClr>
                </a:solidFill>
              </a:rPr>
              <a:t>* PANet: </a:t>
            </a:r>
            <a:r>
              <a:rPr lang="ko-KR" altLang="en-US" sz="1200" b="1" dirty="0">
                <a:solidFill>
                  <a:schemeClr val="tx1">
                    <a:lumMod val="50000"/>
                    <a:lumOff val="50000"/>
                  </a:schemeClr>
                </a:solidFill>
              </a:rPr>
              <a:t>기존의 </a:t>
            </a:r>
            <a:r>
              <a:rPr lang="en-US" altLang="ko-KR" sz="1200" b="1" dirty="0">
                <a:solidFill>
                  <a:schemeClr val="tx1">
                    <a:lumMod val="50000"/>
                    <a:lumOff val="50000"/>
                  </a:schemeClr>
                </a:solidFill>
              </a:rPr>
              <a:t>FPN </a:t>
            </a:r>
            <a:r>
              <a:rPr lang="ko-KR" altLang="en-US" sz="1200" b="1" dirty="0">
                <a:solidFill>
                  <a:schemeClr val="tx1">
                    <a:lumMod val="50000"/>
                    <a:lumOff val="50000"/>
                  </a:schemeClr>
                </a:solidFill>
              </a:rPr>
              <a:t>구조를 강화한 것으로</a:t>
            </a:r>
            <a:r>
              <a:rPr lang="en-US" altLang="ko-KR" sz="1200" b="1" dirty="0">
                <a:solidFill>
                  <a:schemeClr val="tx1">
                    <a:lumMod val="50000"/>
                    <a:lumOff val="50000"/>
                  </a:schemeClr>
                </a:solidFill>
              </a:rPr>
              <a:t>,</a:t>
            </a:r>
            <a:r>
              <a:rPr lang="ko-KR" altLang="en-US" sz="1200" b="1" dirty="0">
                <a:solidFill>
                  <a:schemeClr val="tx1">
                    <a:lumMod val="50000"/>
                    <a:lumOff val="50000"/>
                  </a:schemeClr>
                </a:solidFill>
              </a:rPr>
              <a:t> </a:t>
            </a:r>
            <a:r>
              <a:rPr lang="en-US" altLang="ko-KR" sz="1200" b="1" dirty="0">
                <a:solidFill>
                  <a:schemeClr val="tx1">
                    <a:lumMod val="50000"/>
                    <a:lumOff val="50000"/>
                  </a:schemeClr>
                </a:solidFill>
              </a:rPr>
              <a:t>bottom-up </a:t>
            </a:r>
            <a:r>
              <a:rPr lang="ko-KR" altLang="en-US" sz="1200" b="1" dirty="0">
                <a:solidFill>
                  <a:schemeClr val="tx1">
                    <a:lumMod val="50000"/>
                    <a:lumOff val="50000"/>
                  </a:schemeClr>
                </a:solidFill>
              </a:rPr>
              <a:t>경로를 추가하여 저해상도의 위치 정보도 상위 레벨로 전달 </a:t>
            </a:r>
            <a:r>
              <a:rPr lang="en-US" altLang="ko-KR" sz="1200" b="1" dirty="0">
                <a:solidFill>
                  <a:schemeClr val="tx1">
                    <a:lumMod val="50000"/>
                    <a:lumOff val="50000"/>
                  </a:schemeClr>
                </a:solidFill>
              </a:rPr>
              <a:t> </a:t>
            </a:r>
            <a:endParaRPr lang="ko-KR" altLang="en-US" sz="1200" dirty="0">
              <a:solidFill>
                <a:schemeClr val="tx1">
                  <a:lumMod val="50000"/>
                  <a:lumOff val="50000"/>
                </a:schemeClr>
              </a:solidFill>
            </a:endParaRPr>
          </a:p>
        </p:txBody>
      </p:sp>
    </p:spTree>
    <p:extLst>
      <p:ext uri="{BB962C8B-B14F-4D97-AF65-F5344CB8AC3E}">
        <p14:creationId xmlns:p14="http://schemas.microsoft.com/office/powerpoint/2010/main" val="9393433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8032-03D5-C2A1-10AA-377DB298671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03B8132-76BD-748F-CFA5-D5359A44F1A2}"/>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C4F92499-3B77-B863-6FF4-B509DB7C9223}"/>
              </a:ext>
            </a:extLst>
          </p:cNvPr>
          <p:cNvSpPr txBox="1">
            <a:spLocks noChangeArrowheads="1"/>
          </p:cNvSpPr>
          <p:nvPr/>
        </p:nvSpPr>
        <p:spPr bwMode="auto">
          <a:xfrm>
            <a:off x="400012" y="1088974"/>
            <a:ext cx="8402035" cy="183287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논문의 개선된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적용</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P3, P4, P5 3</a:t>
            </a:r>
            <a:r>
              <a:rPr lang="ko-KR" altLang="en-US" sz="1400" kern="0" dirty="0">
                <a:solidFill>
                  <a:schemeClr val="tx1"/>
                </a:solidFill>
                <a:latin typeface="+mn-ea"/>
                <a:ea typeface="+mn-ea"/>
              </a:rPr>
              <a:t>개의 </a:t>
            </a:r>
            <a:r>
              <a:rPr lang="ko-KR" altLang="en-US" sz="1400" kern="0" dirty="0" err="1">
                <a:solidFill>
                  <a:schemeClr val="tx1"/>
                </a:solidFill>
                <a:latin typeface="+mn-ea"/>
                <a:ea typeface="+mn-ea"/>
              </a:rPr>
              <a:t>피쳐맵을</a:t>
            </a:r>
            <a:r>
              <a:rPr lang="ko-KR" altLang="en-US" sz="1400" kern="0" dirty="0">
                <a:solidFill>
                  <a:schemeClr val="tx1"/>
                </a:solidFill>
                <a:latin typeface="+mn-ea"/>
                <a:ea typeface="+mn-ea"/>
              </a:rPr>
              <a:t> 양방향으로 서로 결합하여 새로운 </a:t>
            </a:r>
            <a:r>
              <a:rPr lang="ko-KR" altLang="en-US" sz="1400" kern="0" dirty="0" err="1">
                <a:solidFill>
                  <a:schemeClr val="tx1"/>
                </a:solidFill>
                <a:latin typeface="+mn-ea"/>
                <a:ea typeface="+mn-ea"/>
              </a:rPr>
              <a:t>피쳐맵을</a:t>
            </a:r>
            <a:r>
              <a:rPr lang="ko-KR" altLang="en-US" sz="1400" kern="0" dirty="0">
                <a:solidFill>
                  <a:schemeClr val="tx1"/>
                </a:solidFill>
                <a:latin typeface="+mn-ea"/>
                <a:ea typeface="+mn-ea"/>
              </a:rPr>
              <a:t> 적용   </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pic>
        <p:nvPicPr>
          <p:cNvPr id="5" name="그림 4">
            <a:extLst>
              <a:ext uri="{FF2B5EF4-FFF2-40B4-BE49-F238E27FC236}">
                <a16:creationId xmlns:a16="http://schemas.microsoft.com/office/drawing/2014/main" id="{59DC57A1-FAA5-D3E6-B147-C4676F7E558A}"/>
              </a:ext>
            </a:extLst>
          </p:cNvPr>
          <p:cNvPicPr>
            <a:picLocks noChangeAspect="1"/>
          </p:cNvPicPr>
          <p:nvPr/>
        </p:nvPicPr>
        <p:blipFill>
          <a:blip r:embed="rId3"/>
          <a:stretch>
            <a:fillRect/>
          </a:stretch>
        </p:blipFill>
        <p:spPr>
          <a:xfrm>
            <a:off x="2051972" y="2528990"/>
            <a:ext cx="4500050" cy="2514579"/>
          </a:xfrm>
          <a:prstGeom prst="rect">
            <a:avLst/>
          </a:prstGeom>
        </p:spPr>
      </p:pic>
      <p:sp>
        <p:nvSpPr>
          <p:cNvPr id="6" name="TextBox 5">
            <a:extLst>
              <a:ext uri="{FF2B5EF4-FFF2-40B4-BE49-F238E27FC236}">
                <a16:creationId xmlns:a16="http://schemas.microsoft.com/office/drawing/2014/main" id="{1780C430-2C73-2EEB-AAB6-D0926ED53620}"/>
              </a:ext>
            </a:extLst>
          </p:cNvPr>
          <p:cNvSpPr txBox="1"/>
          <p:nvPr/>
        </p:nvSpPr>
        <p:spPr>
          <a:xfrm>
            <a:off x="1241963" y="5145312"/>
            <a:ext cx="7290081" cy="1341906"/>
          </a:xfrm>
          <a:prstGeom prst="rect">
            <a:avLst/>
          </a:prstGeom>
          <a:noFill/>
        </p:spPr>
        <p:txBody>
          <a:bodyPr wrap="square" rtlCol="0">
            <a:spAutoFit/>
          </a:bodyPr>
          <a:lstStyle/>
          <a:p>
            <a:pPr marL="0" marR="0" indent="0" algn="l" fontAlgn="base" latinLnBrk="0">
              <a:lnSpc>
                <a:spcPct val="160000"/>
              </a:lnSpc>
              <a:buNone/>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P3 : P3 (Candidate Region) + P4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upsampling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(Context Region)</a:t>
            </a:r>
          </a:p>
          <a:p>
            <a:pPr marL="0" marR="0" indent="0" algn="l" fontAlgn="base" latinLnBrk="0">
              <a:lnSpc>
                <a:spcPct val="160000"/>
              </a:lnSpc>
              <a:buNone/>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P4 : P4 + P3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downsamplig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(Candidate Region) + P5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upsampling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(Context Region)</a:t>
            </a:r>
          </a:p>
          <a:p>
            <a:pPr marL="0" marR="0" indent="0" algn="l" fontAlgn="base" latinLnBrk="0">
              <a:lnSpc>
                <a:spcPct val="160000"/>
              </a:lnSpc>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P5 : P5(Context Region) + P4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downsampling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(Candidate Region)</a:t>
            </a:r>
          </a:p>
          <a:p>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465311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49100-2497-DA54-7C85-E3203361A2E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DE1DC88-7549-DC95-C9DC-78657F2D4EDE}"/>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32F32C4B-67B7-A146-8DE9-350EE319AD18}"/>
              </a:ext>
            </a:extLst>
          </p:cNvPr>
          <p:cNvSpPr txBox="1">
            <a:spLocks noChangeArrowheads="1"/>
          </p:cNvSpPr>
          <p:nvPr/>
        </p:nvSpPr>
        <p:spPr bwMode="auto">
          <a:xfrm>
            <a:off x="400012" y="1088974"/>
            <a:ext cx="8402035" cy="23930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en-US" altLang="ko-KR" sz="1600" kern="0" dirty="0" err="1">
                <a:solidFill>
                  <a:schemeClr val="tx1"/>
                </a:solidFill>
                <a:latin typeface="+mn-ea"/>
                <a:ea typeface="+mn-ea"/>
              </a:rPr>
              <a:t>CIoU</a:t>
            </a:r>
            <a:r>
              <a:rPr lang="en-US" altLang="ko-KR" sz="1600" kern="0" dirty="0">
                <a:solidFill>
                  <a:schemeClr val="tx1"/>
                </a:solidFill>
                <a:latin typeface="+mn-ea"/>
                <a:ea typeface="+mn-ea"/>
              </a:rPr>
              <a:t> </a:t>
            </a:r>
            <a:r>
              <a:rPr lang="ko-KR" altLang="en-US" sz="1600" kern="0" dirty="0">
                <a:solidFill>
                  <a:schemeClr val="tx1"/>
                </a:solidFill>
                <a:latin typeface="+mn-ea"/>
                <a:ea typeface="+mn-ea"/>
              </a:rPr>
              <a:t>손실 함수 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작은 개체 탐지의 정확한 </a:t>
            </a:r>
            <a:r>
              <a:rPr lang="en-US" altLang="ko-KR" sz="1400" kern="0" dirty="0">
                <a:solidFill>
                  <a:schemeClr val="tx1"/>
                </a:solidFill>
                <a:latin typeface="+mn-ea"/>
                <a:ea typeface="+mn-ea"/>
              </a:rPr>
              <a:t>Capsulation</a:t>
            </a:r>
            <a:r>
              <a:rPr lang="ko-KR" altLang="en-US" sz="1400" kern="0" dirty="0">
                <a:solidFill>
                  <a:schemeClr val="tx1"/>
                </a:solidFill>
                <a:latin typeface="+mn-ea"/>
                <a:ea typeface="+mn-ea"/>
              </a:rPr>
              <a:t>을 위해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(Complete </a:t>
            </a:r>
            <a:r>
              <a:rPr lang="en-US" altLang="ko-KR" sz="1400" kern="0" dirty="0" err="1">
                <a:solidFill>
                  <a:schemeClr val="tx1"/>
                </a:solidFill>
                <a:latin typeface="+mn-ea"/>
                <a:ea typeface="+mn-ea"/>
              </a:rPr>
              <a:t>IoU</a:t>
            </a:r>
            <a:r>
              <a:rPr lang="en-US" altLang="ko-KR" sz="1400" kern="0" dirty="0">
                <a:solidFill>
                  <a:schemeClr val="tx1"/>
                </a:solidFill>
                <a:latin typeface="+mn-ea"/>
                <a:ea typeface="+mn-ea"/>
              </a:rPr>
              <a:t>) Loss</a:t>
            </a:r>
            <a:r>
              <a:rPr lang="ko-KR" altLang="en-US" sz="1400" kern="0" dirty="0">
                <a:solidFill>
                  <a:schemeClr val="tx1"/>
                </a:solidFill>
                <a:latin typeface="+mn-ea"/>
                <a:ea typeface="+mn-ea"/>
              </a:rPr>
              <a:t> 함수 개선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작은 개체일수록 </a:t>
            </a:r>
            <a:r>
              <a:rPr lang="en-US" altLang="ko-KR" sz="1400" kern="0" dirty="0" err="1">
                <a:solidFill>
                  <a:schemeClr val="tx1"/>
                </a:solidFill>
                <a:latin typeface="+mn-ea"/>
                <a:ea typeface="+mn-ea"/>
              </a:rPr>
              <a:t>IoU</a:t>
            </a:r>
            <a:r>
              <a:rPr lang="ko-KR" altLang="en-US" sz="1400" kern="0" dirty="0">
                <a:solidFill>
                  <a:schemeClr val="tx1"/>
                </a:solidFill>
                <a:latin typeface="+mn-ea"/>
                <a:ea typeface="+mn-ea"/>
              </a:rPr>
              <a:t>를 높이는 것 보다 정답 박스와 예측 박스 간의 거리를 좁히는 방향으로 학습하는 것이 더 유리함</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함수의 </a:t>
            </a:r>
            <a:r>
              <a:rPr lang="en-US" altLang="ko-KR" sz="1400" kern="0" dirty="0">
                <a:solidFill>
                  <a:schemeClr val="tx1"/>
                </a:solidFill>
                <a:latin typeface="+mn-ea"/>
                <a:ea typeface="+mn-ea"/>
              </a:rPr>
              <a:t>D</a:t>
            </a:r>
            <a:r>
              <a:rPr lang="ko-KR" altLang="en-US" sz="1400" kern="0" dirty="0">
                <a:solidFill>
                  <a:schemeClr val="tx1"/>
                </a:solidFill>
                <a:latin typeface="+mn-ea"/>
                <a:ea typeface="+mn-ea"/>
              </a:rPr>
              <a:t>항과 </a:t>
            </a:r>
            <a:r>
              <a:rPr lang="en-US" altLang="ko-KR" sz="1400" kern="0" dirty="0">
                <a:solidFill>
                  <a:schemeClr val="tx1"/>
                </a:solidFill>
                <a:latin typeface="+mn-ea"/>
                <a:ea typeface="+mn-ea"/>
              </a:rPr>
              <a:t>V</a:t>
            </a:r>
            <a:r>
              <a:rPr lang="ko-KR" altLang="en-US" sz="1400" kern="0" dirty="0">
                <a:solidFill>
                  <a:schemeClr val="tx1"/>
                </a:solidFill>
                <a:latin typeface="+mn-ea"/>
                <a:ea typeface="+mn-ea"/>
              </a:rPr>
              <a:t>항을 </a:t>
            </a:r>
            <a:r>
              <a:rPr lang="en-US" altLang="ko-KR" sz="1400" kern="0" dirty="0">
                <a:solidFill>
                  <a:schemeClr val="tx1"/>
                </a:solidFill>
                <a:latin typeface="+mn-ea"/>
                <a:ea typeface="+mn-ea"/>
              </a:rPr>
              <a:t>2</a:t>
            </a:r>
            <a:r>
              <a:rPr lang="ko-KR" altLang="en-US" sz="1400" kern="0" dirty="0">
                <a:solidFill>
                  <a:schemeClr val="tx1"/>
                </a:solidFill>
                <a:latin typeface="+mn-ea"/>
                <a:ea typeface="+mn-ea"/>
              </a:rPr>
              <a:t>배로 </a:t>
            </a:r>
            <a:r>
              <a:rPr lang="ko-KR" altLang="en-US" sz="1400" kern="0" dirty="0" err="1">
                <a:solidFill>
                  <a:schemeClr val="tx1"/>
                </a:solidFill>
                <a:latin typeface="+mn-ea"/>
                <a:ea typeface="+mn-ea"/>
              </a:rPr>
              <a:t>스케일링하여</a:t>
            </a:r>
            <a:r>
              <a:rPr lang="ko-KR" altLang="en-US" sz="1400" kern="0" dirty="0">
                <a:solidFill>
                  <a:schemeClr val="tx1"/>
                </a:solidFill>
                <a:latin typeface="+mn-ea"/>
                <a:ea typeface="+mn-ea"/>
              </a:rPr>
              <a:t> 이들의 기여도를 확대함</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pic>
        <p:nvPicPr>
          <p:cNvPr id="3" name="Picture 3">
            <a:extLst>
              <a:ext uri="{FF2B5EF4-FFF2-40B4-BE49-F238E27FC236}">
                <a16:creationId xmlns:a16="http://schemas.microsoft.com/office/drawing/2014/main" id="{D61FE9D4-2CA1-35C5-572D-69A9F0A54B04}"/>
              </a:ext>
            </a:extLst>
          </p:cNvPr>
          <p:cNvPicPr>
            <a:picLocks noChangeAspect="1"/>
          </p:cNvPicPr>
          <p:nvPr/>
        </p:nvPicPr>
        <p:blipFill>
          <a:blip r:embed="rId3"/>
          <a:stretch>
            <a:fillRect/>
          </a:stretch>
        </p:blipFill>
        <p:spPr>
          <a:xfrm>
            <a:off x="1692334" y="3190214"/>
            <a:ext cx="4860054" cy="540006"/>
          </a:xfrm>
          <a:prstGeom prst="rect">
            <a:avLst/>
          </a:prstGeom>
          <a:noFill/>
          <a:ln>
            <a:noFill/>
          </a:ln>
          <a:effectLst/>
        </p:spPr>
      </p:pic>
      <p:sp>
        <p:nvSpPr>
          <p:cNvPr id="7" name="직사각형 6">
            <a:extLst>
              <a:ext uri="{FF2B5EF4-FFF2-40B4-BE49-F238E27FC236}">
                <a16:creationId xmlns:a16="http://schemas.microsoft.com/office/drawing/2014/main" id="{D15D830F-DEDD-DA47-573C-A630CC7EC7C1}"/>
              </a:ext>
            </a:extLst>
          </p:cNvPr>
          <p:cNvSpPr/>
          <p:nvPr/>
        </p:nvSpPr>
        <p:spPr bwMode="auto">
          <a:xfrm>
            <a:off x="2251390"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 name="직사각형 7">
            <a:extLst>
              <a:ext uri="{FF2B5EF4-FFF2-40B4-BE49-F238E27FC236}">
                <a16:creationId xmlns:a16="http://schemas.microsoft.com/office/drawing/2014/main" id="{1729D837-0FAC-F178-7FA3-DF820A9CE0D7}"/>
              </a:ext>
            </a:extLst>
          </p:cNvPr>
          <p:cNvSpPr/>
          <p:nvPr/>
        </p:nvSpPr>
        <p:spPr bwMode="auto">
          <a:xfrm>
            <a:off x="3729774"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9" name="직사각형 8">
            <a:extLst>
              <a:ext uri="{FF2B5EF4-FFF2-40B4-BE49-F238E27FC236}">
                <a16:creationId xmlns:a16="http://schemas.microsoft.com/office/drawing/2014/main" id="{946613B7-ED9F-566C-126F-0A632B23D665}"/>
              </a:ext>
            </a:extLst>
          </p:cNvPr>
          <p:cNvSpPr/>
          <p:nvPr/>
        </p:nvSpPr>
        <p:spPr bwMode="auto">
          <a:xfrm>
            <a:off x="5237604"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10" name="_x532538488">
            <a:extLst>
              <a:ext uri="{FF2B5EF4-FFF2-40B4-BE49-F238E27FC236}">
                <a16:creationId xmlns:a16="http://schemas.microsoft.com/office/drawing/2014/main" id="{3497977F-B17A-2B05-10C6-4EDF73673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770" y="3985245"/>
            <a:ext cx="1610786" cy="7949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연결선: 꺾임 10">
            <a:extLst>
              <a:ext uri="{FF2B5EF4-FFF2-40B4-BE49-F238E27FC236}">
                <a16:creationId xmlns:a16="http://schemas.microsoft.com/office/drawing/2014/main" id="{D9FB25CB-AF23-0089-8829-D7092EAF0AD7}"/>
              </a:ext>
            </a:extLst>
          </p:cNvPr>
          <p:cNvCxnSpPr>
            <a:stCxn id="10" idx="0"/>
            <a:endCxn id="8" idx="2"/>
          </p:cNvCxnSpPr>
          <p:nvPr/>
        </p:nvCxnSpPr>
        <p:spPr bwMode="auto">
          <a:xfrm rot="5400000" flipH="1" flipV="1">
            <a:off x="3844845" y="3470309"/>
            <a:ext cx="314255" cy="715618"/>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연결선: 꺾임 11">
            <a:extLst>
              <a:ext uri="{FF2B5EF4-FFF2-40B4-BE49-F238E27FC236}">
                <a16:creationId xmlns:a16="http://schemas.microsoft.com/office/drawing/2014/main" id="{469F6C03-680F-07E9-6494-79CE9D1102F8}"/>
              </a:ext>
            </a:extLst>
          </p:cNvPr>
          <p:cNvCxnSpPr>
            <a:cxnSpLocks/>
            <a:stCxn id="13" idx="0"/>
            <a:endCxn id="9" idx="2"/>
          </p:cNvCxnSpPr>
          <p:nvPr/>
        </p:nvCxnSpPr>
        <p:spPr bwMode="auto">
          <a:xfrm rot="16200000" flipV="1">
            <a:off x="6240162" y="3298439"/>
            <a:ext cx="331564" cy="1076665"/>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5">
            <a:extLst>
              <a:ext uri="{FF2B5EF4-FFF2-40B4-BE49-F238E27FC236}">
                <a16:creationId xmlns:a16="http://schemas.microsoft.com/office/drawing/2014/main" id="{52A6149B-54DB-AAF5-66E7-0934979DDF26}"/>
              </a:ext>
            </a:extLst>
          </p:cNvPr>
          <p:cNvPicPr>
            <a:picLocks noChangeAspect="1"/>
          </p:cNvPicPr>
          <p:nvPr/>
        </p:nvPicPr>
        <p:blipFill>
          <a:blip r:embed="rId5"/>
          <a:stretch>
            <a:fillRect/>
          </a:stretch>
        </p:blipFill>
        <p:spPr>
          <a:xfrm>
            <a:off x="5066277" y="4002554"/>
            <a:ext cx="3755998" cy="740742"/>
          </a:xfrm>
          <a:prstGeom prst="rect">
            <a:avLst/>
          </a:prstGeom>
          <a:noFill/>
          <a:ln>
            <a:noFill/>
          </a:ln>
          <a:effectLst/>
        </p:spPr>
      </p:pic>
      <p:sp>
        <p:nvSpPr>
          <p:cNvPr id="14" name="TextBox 13">
            <a:extLst>
              <a:ext uri="{FF2B5EF4-FFF2-40B4-BE49-F238E27FC236}">
                <a16:creationId xmlns:a16="http://schemas.microsoft.com/office/drawing/2014/main" id="{4680C0E7-AB44-31A7-F6F5-941AA68C3707}"/>
              </a:ext>
            </a:extLst>
          </p:cNvPr>
          <p:cNvSpPr txBox="1"/>
          <p:nvPr/>
        </p:nvSpPr>
        <p:spPr>
          <a:xfrm>
            <a:off x="1354025" y="3939960"/>
            <a:ext cx="1350015" cy="369332"/>
          </a:xfrm>
          <a:prstGeom prst="rect">
            <a:avLst/>
          </a:prstGeom>
          <a:noFill/>
        </p:spPr>
        <p:txBody>
          <a:bodyPr wrap="square" rtlCol="0">
            <a:spAutoFit/>
          </a:bodyPr>
          <a:lstStyle/>
          <a:p>
            <a:r>
              <a:rPr lang="en-US" altLang="ko-KR" b="1" dirty="0">
                <a:solidFill>
                  <a:schemeClr val="tx1"/>
                </a:solidFill>
              </a:rPr>
              <a:t>1 - </a:t>
            </a:r>
            <a:r>
              <a:rPr lang="en-US" altLang="ko-KR" b="1" dirty="0" err="1">
                <a:solidFill>
                  <a:schemeClr val="tx1"/>
                </a:solidFill>
              </a:rPr>
              <a:t>IoU</a:t>
            </a:r>
            <a:endParaRPr lang="ko-KR" altLang="en-US" b="1" dirty="0">
              <a:solidFill>
                <a:schemeClr val="tx1"/>
              </a:solidFill>
            </a:endParaRPr>
          </a:p>
        </p:txBody>
      </p:sp>
      <p:cxnSp>
        <p:nvCxnSpPr>
          <p:cNvPr id="15" name="연결선: 꺾임 14">
            <a:extLst>
              <a:ext uri="{FF2B5EF4-FFF2-40B4-BE49-F238E27FC236}">
                <a16:creationId xmlns:a16="http://schemas.microsoft.com/office/drawing/2014/main" id="{55062BE7-2143-3EC5-83EC-D1B0F7199DEE}"/>
              </a:ext>
            </a:extLst>
          </p:cNvPr>
          <p:cNvCxnSpPr>
            <a:stCxn id="14" idx="0"/>
            <a:endCxn id="7" idx="2"/>
          </p:cNvCxnSpPr>
          <p:nvPr/>
        </p:nvCxnSpPr>
        <p:spPr bwMode="auto">
          <a:xfrm rot="5400000" flipH="1" flipV="1">
            <a:off x="2320730" y="3379293"/>
            <a:ext cx="268970" cy="852364"/>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739EDC2C-AD74-FE4E-DF9F-36523A27CAAF}"/>
              </a:ext>
            </a:extLst>
          </p:cNvPr>
          <p:cNvSpPr txBox="1"/>
          <p:nvPr/>
        </p:nvSpPr>
        <p:spPr>
          <a:xfrm>
            <a:off x="3447532" y="3796442"/>
            <a:ext cx="1823765" cy="307777"/>
          </a:xfrm>
          <a:prstGeom prst="rect">
            <a:avLst/>
          </a:prstGeom>
          <a:noFill/>
        </p:spPr>
        <p:txBody>
          <a:bodyPr wrap="square" rtlCol="0">
            <a:spAutoFit/>
          </a:bodyPr>
          <a:lstStyle/>
          <a:p>
            <a:r>
              <a:rPr lang="en-US" altLang="ko-KR" sz="1400" b="1" dirty="0">
                <a:solidFill>
                  <a:srgbClr val="FF0000"/>
                </a:solidFill>
              </a:rPr>
              <a:t>D</a:t>
            </a:r>
            <a:r>
              <a:rPr lang="ko-KR" altLang="en-US" sz="1400" b="1" dirty="0">
                <a:solidFill>
                  <a:srgbClr val="FF0000"/>
                </a:solidFill>
              </a:rPr>
              <a:t>항</a:t>
            </a:r>
            <a:r>
              <a:rPr lang="en-US" altLang="ko-KR" sz="1400" b="1" dirty="0">
                <a:solidFill>
                  <a:srgbClr val="FF0000"/>
                </a:solidFill>
              </a:rPr>
              <a:t>: </a:t>
            </a:r>
            <a:r>
              <a:rPr lang="ko-KR" altLang="en-US" sz="1400" b="1" dirty="0" err="1">
                <a:solidFill>
                  <a:srgbClr val="FF0000"/>
                </a:solidFill>
              </a:rPr>
              <a:t>거리항</a:t>
            </a:r>
            <a:endParaRPr lang="ko-KR" altLang="en-US" sz="1400" b="1" dirty="0">
              <a:solidFill>
                <a:srgbClr val="FF0000"/>
              </a:solidFill>
            </a:endParaRPr>
          </a:p>
        </p:txBody>
      </p:sp>
      <p:sp>
        <p:nvSpPr>
          <p:cNvPr id="17" name="TextBox 16">
            <a:extLst>
              <a:ext uri="{FF2B5EF4-FFF2-40B4-BE49-F238E27FC236}">
                <a16:creationId xmlns:a16="http://schemas.microsoft.com/office/drawing/2014/main" id="{E182E219-1876-F0DE-5CBA-D39DA69908C2}"/>
              </a:ext>
            </a:extLst>
          </p:cNvPr>
          <p:cNvSpPr txBox="1"/>
          <p:nvPr/>
        </p:nvSpPr>
        <p:spPr>
          <a:xfrm>
            <a:off x="6833728" y="3875158"/>
            <a:ext cx="1823765" cy="307777"/>
          </a:xfrm>
          <a:prstGeom prst="rect">
            <a:avLst/>
          </a:prstGeom>
          <a:noFill/>
        </p:spPr>
        <p:txBody>
          <a:bodyPr wrap="square" rtlCol="0">
            <a:spAutoFit/>
          </a:bodyPr>
          <a:lstStyle/>
          <a:p>
            <a:r>
              <a:rPr lang="en-US" altLang="ko-KR" sz="1400" b="1" dirty="0">
                <a:solidFill>
                  <a:srgbClr val="FF0000"/>
                </a:solidFill>
              </a:rPr>
              <a:t>V</a:t>
            </a:r>
            <a:r>
              <a:rPr lang="ko-KR" altLang="en-US" sz="1400" b="1" dirty="0">
                <a:solidFill>
                  <a:srgbClr val="FF0000"/>
                </a:solidFill>
              </a:rPr>
              <a:t>항</a:t>
            </a:r>
            <a:r>
              <a:rPr lang="en-US" altLang="ko-KR" sz="1400" b="1" dirty="0">
                <a:solidFill>
                  <a:srgbClr val="FF0000"/>
                </a:solidFill>
              </a:rPr>
              <a:t>: </a:t>
            </a:r>
            <a:r>
              <a:rPr lang="ko-KR" altLang="en-US" sz="1400" b="1" dirty="0" err="1">
                <a:solidFill>
                  <a:srgbClr val="FF0000"/>
                </a:solidFill>
              </a:rPr>
              <a:t>종횡비항</a:t>
            </a:r>
            <a:endParaRPr lang="ko-KR" altLang="en-US" sz="1400" b="1" dirty="0">
              <a:solidFill>
                <a:srgbClr val="FF0000"/>
              </a:solidFill>
            </a:endParaRPr>
          </a:p>
        </p:txBody>
      </p:sp>
      <p:sp>
        <p:nvSpPr>
          <p:cNvPr id="18" name="TextBox 17">
            <a:extLst>
              <a:ext uri="{FF2B5EF4-FFF2-40B4-BE49-F238E27FC236}">
                <a16:creationId xmlns:a16="http://schemas.microsoft.com/office/drawing/2014/main" id="{8B58F497-20D7-7BBB-2F46-A20046A95610}"/>
              </a:ext>
            </a:extLst>
          </p:cNvPr>
          <p:cNvSpPr txBox="1"/>
          <p:nvPr/>
        </p:nvSpPr>
        <p:spPr>
          <a:xfrm>
            <a:off x="1168483" y="4228811"/>
            <a:ext cx="1823765" cy="307777"/>
          </a:xfrm>
          <a:prstGeom prst="rect">
            <a:avLst/>
          </a:prstGeom>
          <a:noFill/>
        </p:spPr>
        <p:txBody>
          <a:bodyPr wrap="square" rtlCol="0">
            <a:spAutoFit/>
          </a:bodyPr>
          <a:lstStyle/>
          <a:p>
            <a:r>
              <a:rPr lang="en-US" altLang="ko-KR" sz="1400" b="1" dirty="0">
                <a:solidFill>
                  <a:srgbClr val="FF0000"/>
                </a:solidFill>
              </a:rPr>
              <a:t>S</a:t>
            </a:r>
            <a:r>
              <a:rPr lang="ko-KR" altLang="en-US" sz="1400" b="1" dirty="0">
                <a:solidFill>
                  <a:srgbClr val="FF0000"/>
                </a:solidFill>
              </a:rPr>
              <a:t>항 </a:t>
            </a:r>
            <a:r>
              <a:rPr lang="en-US" altLang="ko-KR" sz="1400" b="1" dirty="0">
                <a:solidFill>
                  <a:srgbClr val="FF0000"/>
                </a:solidFill>
              </a:rPr>
              <a:t>: </a:t>
            </a:r>
            <a:r>
              <a:rPr lang="ko-KR" altLang="en-US" sz="1400" b="1" dirty="0" err="1">
                <a:solidFill>
                  <a:srgbClr val="FF0000"/>
                </a:solidFill>
              </a:rPr>
              <a:t>면적항</a:t>
            </a:r>
            <a:endParaRPr lang="ko-KR" altLang="en-US" sz="1400" b="1" dirty="0">
              <a:solidFill>
                <a:srgbClr val="FF0000"/>
              </a:solidFill>
            </a:endParaRPr>
          </a:p>
        </p:txBody>
      </p:sp>
      <p:pic>
        <p:nvPicPr>
          <p:cNvPr id="19" name="그림 18">
            <a:extLst>
              <a:ext uri="{FF2B5EF4-FFF2-40B4-BE49-F238E27FC236}">
                <a16:creationId xmlns:a16="http://schemas.microsoft.com/office/drawing/2014/main" id="{202465DB-FC9E-68FC-B945-DC33D05D8F55}"/>
              </a:ext>
            </a:extLst>
          </p:cNvPr>
          <p:cNvPicPr>
            <a:picLocks noChangeAspect="1"/>
          </p:cNvPicPr>
          <p:nvPr/>
        </p:nvPicPr>
        <p:blipFill>
          <a:blip r:embed="rId6"/>
          <a:stretch>
            <a:fillRect/>
          </a:stretch>
        </p:blipFill>
        <p:spPr>
          <a:xfrm>
            <a:off x="2170785" y="4872320"/>
            <a:ext cx="6525316" cy="1303381"/>
          </a:xfrm>
          <a:prstGeom prst="rect">
            <a:avLst/>
          </a:prstGeom>
          <a:ln w="19050">
            <a:solidFill>
              <a:schemeClr val="tx1"/>
            </a:solidFill>
          </a:ln>
        </p:spPr>
      </p:pic>
      <p:sp>
        <p:nvSpPr>
          <p:cNvPr id="20" name="화살표: 오른쪽 19">
            <a:extLst>
              <a:ext uri="{FF2B5EF4-FFF2-40B4-BE49-F238E27FC236}">
                <a16:creationId xmlns:a16="http://schemas.microsoft.com/office/drawing/2014/main" id="{E86ED2C8-7376-8AD5-0A71-9156DEB01AAF}"/>
              </a:ext>
            </a:extLst>
          </p:cNvPr>
          <p:cNvSpPr/>
          <p:nvPr/>
        </p:nvSpPr>
        <p:spPr bwMode="auto">
          <a:xfrm>
            <a:off x="447899" y="5282413"/>
            <a:ext cx="481947" cy="450005"/>
          </a:xfrm>
          <a:prstGeom prst="rightArrow">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21" name="TextBox 20">
            <a:extLst>
              <a:ext uri="{FF2B5EF4-FFF2-40B4-BE49-F238E27FC236}">
                <a16:creationId xmlns:a16="http://schemas.microsoft.com/office/drawing/2014/main" id="{32674005-13B7-6C42-0764-27DC69281888}"/>
              </a:ext>
            </a:extLst>
          </p:cNvPr>
          <p:cNvSpPr txBox="1"/>
          <p:nvPr/>
        </p:nvSpPr>
        <p:spPr>
          <a:xfrm>
            <a:off x="549864" y="3198607"/>
            <a:ext cx="1388934" cy="523220"/>
          </a:xfrm>
          <a:prstGeom prst="rect">
            <a:avLst/>
          </a:prstGeom>
          <a:noFill/>
        </p:spPr>
        <p:txBody>
          <a:bodyPr wrap="square" rtlCol="0">
            <a:spAutoFit/>
          </a:bodyPr>
          <a:lstStyle/>
          <a:p>
            <a:r>
              <a:rPr lang="ko-KR" altLang="en-US" sz="1400" b="1" dirty="0">
                <a:solidFill>
                  <a:srgbClr val="0033CC"/>
                </a:solidFill>
              </a:rPr>
              <a:t>기존의</a:t>
            </a:r>
            <a:r>
              <a:rPr lang="en-US" altLang="ko-KR" sz="1400" b="1" dirty="0">
                <a:solidFill>
                  <a:srgbClr val="0033CC"/>
                </a:solidFill>
              </a:rPr>
              <a:t> </a:t>
            </a:r>
            <a:r>
              <a:rPr lang="en-US" altLang="ko-KR" sz="1400" b="1" dirty="0" err="1">
                <a:solidFill>
                  <a:srgbClr val="0033CC"/>
                </a:solidFill>
              </a:rPr>
              <a:t>CIoU</a:t>
            </a:r>
            <a:r>
              <a:rPr lang="ko-KR" altLang="en-US" sz="1400" b="1" dirty="0">
                <a:solidFill>
                  <a:srgbClr val="0033CC"/>
                </a:solidFill>
              </a:rPr>
              <a:t> </a:t>
            </a:r>
            <a:endParaRPr lang="en-US" altLang="ko-KR" sz="1400" b="1" dirty="0">
              <a:solidFill>
                <a:srgbClr val="0033CC"/>
              </a:solidFill>
            </a:endParaRPr>
          </a:p>
          <a:p>
            <a:r>
              <a:rPr lang="en-US" altLang="ko-KR" sz="1400" b="1" dirty="0">
                <a:solidFill>
                  <a:srgbClr val="0033CC"/>
                </a:solidFill>
              </a:rPr>
              <a:t>Loss</a:t>
            </a:r>
            <a:r>
              <a:rPr lang="ko-KR" altLang="en-US" sz="1400" b="1" dirty="0">
                <a:solidFill>
                  <a:srgbClr val="0033CC"/>
                </a:solidFill>
              </a:rPr>
              <a:t> 함수</a:t>
            </a:r>
          </a:p>
        </p:txBody>
      </p:sp>
      <p:sp>
        <p:nvSpPr>
          <p:cNvPr id="22" name="TextBox 21">
            <a:extLst>
              <a:ext uri="{FF2B5EF4-FFF2-40B4-BE49-F238E27FC236}">
                <a16:creationId xmlns:a16="http://schemas.microsoft.com/office/drawing/2014/main" id="{D339A077-2ED9-A03C-095E-5602CA89A901}"/>
              </a:ext>
            </a:extLst>
          </p:cNvPr>
          <p:cNvSpPr txBox="1"/>
          <p:nvPr/>
        </p:nvSpPr>
        <p:spPr>
          <a:xfrm>
            <a:off x="781851" y="5245806"/>
            <a:ext cx="1388934" cy="523220"/>
          </a:xfrm>
          <a:prstGeom prst="rect">
            <a:avLst/>
          </a:prstGeom>
          <a:noFill/>
        </p:spPr>
        <p:txBody>
          <a:bodyPr wrap="square" rtlCol="0">
            <a:spAutoFit/>
          </a:bodyPr>
          <a:lstStyle/>
          <a:p>
            <a:r>
              <a:rPr lang="ko-KR" altLang="en-US" sz="1400" b="1" dirty="0">
                <a:solidFill>
                  <a:srgbClr val="0033CC"/>
                </a:solidFill>
              </a:rPr>
              <a:t>개선된</a:t>
            </a:r>
            <a:r>
              <a:rPr lang="en-US" altLang="ko-KR" sz="1400" b="1" dirty="0">
                <a:solidFill>
                  <a:srgbClr val="0033CC"/>
                </a:solidFill>
              </a:rPr>
              <a:t> </a:t>
            </a:r>
            <a:r>
              <a:rPr lang="en-US" altLang="ko-KR" sz="1400" b="1" dirty="0" err="1">
                <a:solidFill>
                  <a:srgbClr val="0033CC"/>
                </a:solidFill>
              </a:rPr>
              <a:t>CIoU</a:t>
            </a:r>
            <a:r>
              <a:rPr lang="ko-KR" altLang="en-US" sz="1400" b="1" dirty="0">
                <a:solidFill>
                  <a:srgbClr val="0033CC"/>
                </a:solidFill>
              </a:rPr>
              <a:t> </a:t>
            </a:r>
            <a:endParaRPr lang="en-US" altLang="ko-KR" sz="1400" b="1" dirty="0">
              <a:solidFill>
                <a:srgbClr val="0033CC"/>
              </a:solidFill>
            </a:endParaRPr>
          </a:p>
          <a:p>
            <a:r>
              <a:rPr lang="en-US" altLang="ko-KR" sz="1400" b="1" dirty="0">
                <a:solidFill>
                  <a:srgbClr val="0033CC"/>
                </a:solidFill>
              </a:rPr>
              <a:t>Loss</a:t>
            </a:r>
            <a:r>
              <a:rPr lang="ko-KR" altLang="en-US" sz="1400" b="1" dirty="0">
                <a:solidFill>
                  <a:srgbClr val="0033CC"/>
                </a:solidFill>
              </a:rPr>
              <a:t> 함수</a:t>
            </a:r>
          </a:p>
        </p:txBody>
      </p:sp>
    </p:spTree>
    <p:extLst>
      <p:ext uri="{BB962C8B-B14F-4D97-AF65-F5344CB8AC3E}">
        <p14:creationId xmlns:p14="http://schemas.microsoft.com/office/powerpoint/2010/main" val="9620666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706C0-EB0D-232A-C673-6D25D4284D3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3F9E0F7-A866-2691-A1CC-6081C5D72E2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A105B1BF-D547-5149-1075-0336593721D3}"/>
              </a:ext>
            </a:extLst>
          </p:cNvPr>
          <p:cNvSpPr txBox="1">
            <a:spLocks noChangeArrowheads="1"/>
          </p:cNvSpPr>
          <p:nvPr/>
        </p:nvSpPr>
        <p:spPr bwMode="auto">
          <a:xfrm>
            <a:off x="400012" y="1088974"/>
            <a:ext cx="8672038" cy="279147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이상 추세 감지 알고리즘 제시</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결함의 위치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크기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빈도에 대한 증가 추세를 실시간으로 감지하여 사전 경고 시스템을 구현</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다음 </a:t>
            </a:r>
            <a:r>
              <a:rPr lang="en-US" altLang="ko-KR" sz="1400" kern="0" dirty="0">
                <a:solidFill>
                  <a:schemeClr val="tx1"/>
                </a:solidFill>
                <a:latin typeface="+mn-ea"/>
                <a:ea typeface="+mn-ea"/>
              </a:rPr>
              <a:t>3</a:t>
            </a:r>
            <a:r>
              <a:rPr lang="ko-KR" altLang="en-US" sz="1400" kern="0" dirty="0">
                <a:solidFill>
                  <a:schemeClr val="tx1"/>
                </a:solidFill>
                <a:latin typeface="+mn-ea"/>
                <a:ea typeface="+mn-ea"/>
              </a:rPr>
              <a:t>가지 유형의 이상 상황을 탐지하여 이상 징후가 일정 횟수를 넘으면 자동으로 사용자에게 경고를 보내도록 설계함</a:t>
            </a:r>
            <a:r>
              <a:rPr lang="en-US" altLang="ko-KR" sz="1400" kern="0" dirty="0">
                <a:solidFill>
                  <a:schemeClr val="tx1"/>
                </a:solidFill>
                <a:latin typeface="+mn-ea"/>
                <a:ea typeface="+mn-ea"/>
              </a:rPr>
              <a:t>. </a:t>
            </a:r>
          </a:p>
          <a:p>
            <a:pPr marL="627062" lvl="2" indent="0">
              <a:lnSpc>
                <a:spcPct val="130000"/>
              </a:lnSpc>
              <a:spcBef>
                <a:spcPts val="600"/>
              </a:spcBef>
              <a:buNone/>
            </a:pPr>
            <a:r>
              <a:rPr lang="en-US" altLang="ko-KR" sz="1400" kern="0" dirty="0">
                <a:solidFill>
                  <a:schemeClr val="tx1"/>
                </a:solidFill>
                <a:latin typeface="+mn-ea"/>
                <a:ea typeface="+mn-ea"/>
              </a:rPr>
              <a:t>  - Localized Defect Buildup : </a:t>
            </a:r>
            <a:r>
              <a:rPr lang="ko-KR" altLang="en-US" sz="1400" kern="0" dirty="0">
                <a:solidFill>
                  <a:schemeClr val="tx1"/>
                </a:solidFill>
                <a:latin typeface="+mn-ea"/>
                <a:ea typeface="+mn-ea"/>
              </a:rPr>
              <a:t>같은 위치에 결함이 반복 발생</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Increasing Defect Size : </a:t>
            </a:r>
            <a:r>
              <a:rPr lang="ko-KR" altLang="en-US" sz="1400" kern="0" dirty="0">
                <a:solidFill>
                  <a:schemeClr val="tx1"/>
                </a:solidFill>
                <a:latin typeface="+mn-ea"/>
                <a:ea typeface="+mn-ea"/>
              </a:rPr>
              <a:t>결함 크기가 점점 커짐</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Increasing Defect Occurrence : </a:t>
            </a:r>
            <a:r>
              <a:rPr lang="ko-KR" altLang="en-US" sz="1400" kern="0" dirty="0">
                <a:solidFill>
                  <a:schemeClr val="tx1"/>
                </a:solidFill>
                <a:latin typeface="+mn-ea"/>
                <a:ea typeface="+mn-ea"/>
              </a:rPr>
              <a:t>같은 종류의 결함이 자주 발생</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7AC4CCD7-6A70-ADF5-0E35-ED540FD4B681}"/>
              </a:ext>
            </a:extLst>
          </p:cNvPr>
          <p:cNvPicPr>
            <a:picLocks noChangeAspect="1"/>
          </p:cNvPicPr>
          <p:nvPr/>
        </p:nvPicPr>
        <p:blipFill>
          <a:blip r:embed="rId3"/>
          <a:stretch>
            <a:fillRect/>
          </a:stretch>
        </p:blipFill>
        <p:spPr>
          <a:xfrm>
            <a:off x="2051972" y="3880444"/>
            <a:ext cx="5490061" cy="2276367"/>
          </a:xfrm>
          <a:prstGeom prst="rect">
            <a:avLst/>
          </a:prstGeom>
        </p:spPr>
      </p:pic>
    </p:spTree>
    <p:extLst>
      <p:ext uri="{BB962C8B-B14F-4D97-AF65-F5344CB8AC3E}">
        <p14:creationId xmlns:p14="http://schemas.microsoft.com/office/powerpoint/2010/main" val="6633620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92AF-30D8-0D74-18BF-E01BFFB15FA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2C9C2A5-BA9A-28EF-3D3D-B7A2EDC64382}"/>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3EA2AB88-D37E-B254-AD64-BDCD25746E07}"/>
              </a:ext>
            </a:extLst>
          </p:cNvPr>
          <p:cNvSpPr txBox="1">
            <a:spLocks noChangeArrowheads="1"/>
          </p:cNvSpPr>
          <p:nvPr/>
        </p:nvSpPr>
        <p:spPr bwMode="auto">
          <a:xfrm>
            <a:off x="400012" y="1088974"/>
            <a:ext cx="8672038"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이상 추세 감지 알고리즘 제시 </a:t>
            </a:r>
            <a:r>
              <a:rPr lang="en-US" altLang="ko-KR" sz="1600" kern="0" dirty="0">
                <a:solidFill>
                  <a:schemeClr val="tx1"/>
                </a:solidFill>
                <a:latin typeface="+mn-ea"/>
                <a:ea typeface="+mn-ea"/>
              </a:rPr>
              <a:t>– </a:t>
            </a:r>
            <a:r>
              <a:rPr lang="ko-KR" altLang="en-US" sz="1600" kern="0" dirty="0">
                <a:solidFill>
                  <a:schemeClr val="tx1"/>
                </a:solidFill>
                <a:latin typeface="+mn-ea"/>
                <a:ea typeface="+mn-ea"/>
              </a:rPr>
              <a:t>논문 내 알고리즘 구현 예시</a:t>
            </a:r>
            <a:endParaRPr lang="en-US" altLang="ko-KR" sz="1600" kern="0" dirty="0">
              <a:solidFill>
                <a:schemeClr val="tx1"/>
              </a:solidFill>
              <a:latin typeface="+mn-ea"/>
              <a:ea typeface="+mn-ea"/>
            </a:endParaRPr>
          </a:p>
        </p:txBody>
      </p:sp>
      <p:pic>
        <p:nvPicPr>
          <p:cNvPr id="11" name="그림 10">
            <a:extLst>
              <a:ext uri="{FF2B5EF4-FFF2-40B4-BE49-F238E27FC236}">
                <a16:creationId xmlns:a16="http://schemas.microsoft.com/office/drawing/2014/main" id="{A9109879-3A0A-5F6D-6F3A-3831C4631279}"/>
              </a:ext>
            </a:extLst>
          </p:cNvPr>
          <p:cNvPicPr>
            <a:picLocks noChangeAspect="1"/>
          </p:cNvPicPr>
          <p:nvPr/>
        </p:nvPicPr>
        <p:blipFill>
          <a:blip r:embed="rId3"/>
          <a:stretch>
            <a:fillRect/>
          </a:stretch>
        </p:blipFill>
        <p:spPr>
          <a:xfrm>
            <a:off x="1998559" y="1810775"/>
            <a:ext cx="4463462" cy="2922250"/>
          </a:xfrm>
          <a:prstGeom prst="rect">
            <a:avLst/>
          </a:prstGeom>
        </p:spPr>
      </p:pic>
      <p:sp>
        <p:nvSpPr>
          <p:cNvPr id="13" name="TextBox 12">
            <a:extLst>
              <a:ext uri="{FF2B5EF4-FFF2-40B4-BE49-F238E27FC236}">
                <a16:creationId xmlns:a16="http://schemas.microsoft.com/office/drawing/2014/main" id="{614804BE-A9EB-3FA5-1F45-300CCA596E2F}"/>
              </a:ext>
            </a:extLst>
          </p:cNvPr>
          <p:cNvSpPr txBox="1"/>
          <p:nvPr/>
        </p:nvSpPr>
        <p:spPr>
          <a:xfrm>
            <a:off x="611956" y="4762328"/>
            <a:ext cx="8312675" cy="1384995"/>
          </a:xfrm>
          <a:prstGeom prst="rect">
            <a:avLst/>
          </a:prstGeom>
          <a:noFill/>
        </p:spPr>
        <p:txBody>
          <a:bodyPr wrap="square">
            <a:spAutoFit/>
          </a:bodyPr>
          <a:lstStyle/>
          <a:p>
            <a:pPr algn="l"/>
            <a:r>
              <a:rPr lang="en-US" altLang="ko-KR" sz="1400" b="1" dirty="0">
                <a:solidFill>
                  <a:schemeClr val="tx2"/>
                </a:solidFill>
              </a:rPr>
              <a:t>“Increasing defect occurrences” </a:t>
            </a:r>
            <a:r>
              <a:rPr lang="ko-KR" altLang="en-US" sz="1400" b="1" dirty="0">
                <a:solidFill>
                  <a:schemeClr val="tx2"/>
                </a:solidFill>
              </a:rPr>
              <a:t>감지 알고리즘의 동작 예시</a:t>
            </a:r>
            <a:endParaRPr lang="en-US" altLang="ko-KR" sz="1400" dirty="0">
              <a:solidFill>
                <a:schemeClr val="tx2"/>
              </a:solidFill>
            </a:endParaRPr>
          </a:p>
          <a:p>
            <a:pPr algn="l"/>
            <a:r>
              <a:rPr lang="en-US" altLang="ko-KR" sz="1400" dirty="0">
                <a:solidFill>
                  <a:schemeClr val="tx2"/>
                </a:solidFill>
              </a:rPr>
              <a:t>* Red</a:t>
            </a:r>
            <a:r>
              <a:rPr lang="ko-KR" altLang="en-US" sz="1400" dirty="0">
                <a:solidFill>
                  <a:schemeClr val="tx2"/>
                </a:solidFill>
              </a:rPr>
              <a:t> </a:t>
            </a:r>
            <a:r>
              <a:rPr lang="en-US" altLang="ko-KR" sz="1400" dirty="0">
                <a:solidFill>
                  <a:schemeClr val="tx2"/>
                </a:solidFill>
              </a:rPr>
              <a:t>point: </a:t>
            </a:r>
            <a:r>
              <a:rPr lang="ko-KR" altLang="en-US" sz="1400" dirty="0">
                <a:solidFill>
                  <a:schemeClr val="tx2"/>
                </a:solidFill>
              </a:rPr>
              <a:t>알람 시스템이 알람을 발생시킨 시점</a:t>
            </a:r>
            <a:endParaRPr lang="en-US" altLang="ko-KR" sz="1400" dirty="0">
              <a:solidFill>
                <a:schemeClr val="tx2"/>
              </a:solidFill>
            </a:endParaRPr>
          </a:p>
          <a:p>
            <a:pPr algn="l"/>
            <a:r>
              <a:rPr lang="en-US" altLang="ko-KR" sz="1400" dirty="0">
                <a:solidFill>
                  <a:schemeClr val="tx2"/>
                </a:solidFill>
              </a:rPr>
              <a:t>* </a:t>
            </a:r>
            <a:r>
              <a:rPr lang="ko-KR" altLang="en-US" sz="1400" dirty="0">
                <a:solidFill>
                  <a:schemeClr val="tx2"/>
                </a:solidFill>
              </a:rPr>
              <a:t>조건 </a:t>
            </a:r>
            <a:endParaRPr lang="en-US" altLang="ko-KR" sz="1400" dirty="0">
              <a:solidFill>
                <a:schemeClr val="tx2"/>
              </a:solidFill>
            </a:endParaRPr>
          </a:p>
          <a:p>
            <a:pPr algn="l"/>
            <a:r>
              <a:rPr lang="en-US" altLang="ko-KR" sz="1400" dirty="0">
                <a:solidFill>
                  <a:schemeClr val="tx2"/>
                </a:solidFill>
              </a:rPr>
              <a:t> - </a:t>
            </a:r>
            <a:r>
              <a:rPr lang="en-US" altLang="ko-KR" sz="1400" dirty="0" err="1">
                <a:solidFill>
                  <a:schemeClr val="tx2"/>
                </a:solidFill>
              </a:rPr>
              <a:t>U_tol</a:t>
            </a:r>
            <a:r>
              <a:rPr lang="en-US" altLang="ko-KR" sz="1400" dirty="0">
                <a:solidFill>
                  <a:schemeClr val="tx2"/>
                </a:solidFill>
              </a:rPr>
              <a:t>: </a:t>
            </a:r>
            <a:r>
              <a:rPr lang="ko-KR" altLang="en-US" sz="1400" dirty="0">
                <a:solidFill>
                  <a:schemeClr val="tx2"/>
                </a:solidFill>
              </a:rPr>
              <a:t>결함 발생 빈도 증가가 </a:t>
            </a:r>
            <a:r>
              <a:rPr lang="en-US" altLang="ko-KR" sz="1400" dirty="0">
                <a:solidFill>
                  <a:schemeClr val="tx2"/>
                </a:solidFill>
              </a:rPr>
              <a:t>5</a:t>
            </a:r>
            <a:r>
              <a:rPr lang="ko-KR" altLang="en-US" sz="1400" dirty="0">
                <a:solidFill>
                  <a:schemeClr val="tx2"/>
                </a:solidFill>
              </a:rPr>
              <a:t>회 이상이면 경고</a:t>
            </a:r>
            <a:endParaRPr lang="en-US" altLang="ko-KR" sz="1400" dirty="0">
              <a:solidFill>
                <a:schemeClr val="tx2"/>
              </a:solidFill>
            </a:endParaRPr>
          </a:p>
          <a:p>
            <a:pPr algn="l"/>
            <a:r>
              <a:rPr lang="en-US" altLang="ko-KR" sz="1400" dirty="0">
                <a:solidFill>
                  <a:schemeClr val="tx2"/>
                </a:solidFill>
              </a:rPr>
              <a:t> - </a:t>
            </a:r>
            <a:r>
              <a:rPr lang="en-US" altLang="ko-KR" sz="1400" dirty="0" err="1">
                <a:solidFill>
                  <a:schemeClr val="tx2"/>
                </a:solidFill>
              </a:rPr>
              <a:t>L_tol</a:t>
            </a:r>
            <a:r>
              <a:rPr lang="en-US" altLang="ko-KR" sz="1400" dirty="0">
                <a:solidFill>
                  <a:schemeClr val="tx2"/>
                </a:solidFill>
              </a:rPr>
              <a:t>: </a:t>
            </a:r>
            <a:r>
              <a:rPr lang="ko-KR" altLang="en-US" sz="1400" dirty="0">
                <a:solidFill>
                  <a:schemeClr val="tx2"/>
                </a:solidFill>
              </a:rPr>
              <a:t>최근 </a:t>
            </a:r>
            <a:r>
              <a:rPr lang="en-US" altLang="ko-KR" sz="1400" dirty="0">
                <a:solidFill>
                  <a:schemeClr val="tx2"/>
                </a:solidFill>
              </a:rPr>
              <a:t>6</a:t>
            </a:r>
            <a:r>
              <a:rPr lang="ko-KR" altLang="en-US" sz="1400" dirty="0">
                <a:solidFill>
                  <a:schemeClr val="tx2"/>
                </a:solidFill>
              </a:rPr>
              <a:t>개의 보드 안에서만 증가했을 경우 유효</a:t>
            </a:r>
            <a:endParaRPr lang="en-US" altLang="ko-KR" sz="1400" dirty="0">
              <a:solidFill>
                <a:schemeClr val="tx2"/>
              </a:solidFill>
            </a:endParaRPr>
          </a:p>
          <a:p>
            <a:pPr algn="l"/>
            <a:r>
              <a:rPr lang="ko-KR" altLang="en-US" sz="1400" kern="0" dirty="0">
                <a:solidFill>
                  <a:schemeClr val="tx1"/>
                </a:solidFill>
                <a:latin typeface="+mn-ea"/>
                <a:ea typeface="+mn-ea"/>
              </a:rPr>
              <a:t>→ </a:t>
            </a:r>
            <a:r>
              <a:rPr lang="ko-KR" altLang="en-US" sz="1400" dirty="0">
                <a:solidFill>
                  <a:schemeClr val="tx2"/>
                </a:solidFill>
              </a:rPr>
              <a:t>결함의 빈도 증가 추세를 감지하여</a:t>
            </a:r>
            <a:r>
              <a:rPr lang="en-US" altLang="ko-KR" sz="1400" dirty="0">
                <a:solidFill>
                  <a:schemeClr val="tx2"/>
                </a:solidFill>
              </a:rPr>
              <a:t>,</a:t>
            </a:r>
            <a:r>
              <a:rPr lang="ko-KR" altLang="en-US" sz="1400" dirty="0">
                <a:solidFill>
                  <a:schemeClr val="tx2"/>
                </a:solidFill>
              </a:rPr>
              <a:t>생산 공정의 초기 이상 신호를 빠르게 캐치할 수 있음을</a:t>
            </a:r>
            <a:r>
              <a:rPr lang="en-US" altLang="ko-KR" sz="1400" dirty="0">
                <a:solidFill>
                  <a:schemeClr val="tx2"/>
                </a:solidFill>
              </a:rPr>
              <a:t> </a:t>
            </a:r>
            <a:r>
              <a:rPr lang="ko-KR" altLang="en-US" sz="1400" dirty="0">
                <a:solidFill>
                  <a:schemeClr val="tx2"/>
                </a:solidFill>
              </a:rPr>
              <a:t>보여줌</a:t>
            </a:r>
          </a:p>
        </p:txBody>
      </p:sp>
    </p:spTree>
    <p:extLst>
      <p:ext uri="{BB962C8B-B14F-4D97-AF65-F5344CB8AC3E}">
        <p14:creationId xmlns:p14="http://schemas.microsoft.com/office/powerpoint/2010/main" val="29525980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67" name="사각형: 둥근 모서리 66">
            <a:extLst>
              <a:ext uri="{FF2B5EF4-FFF2-40B4-BE49-F238E27FC236}">
                <a16:creationId xmlns:a16="http://schemas.microsoft.com/office/drawing/2014/main" id="{CB832B4C-A785-B90A-53E1-EEB7FDBA694E}"/>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68" name="그룹 67">
            <a:extLst>
              <a:ext uri="{FF2B5EF4-FFF2-40B4-BE49-F238E27FC236}">
                <a16:creationId xmlns:a16="http://schemas.microsoft.com/office/drawing/2014/main" id="{D906A9AF-C8CB-2CE4-1191-BDD34460B712}"/>
              </a:ext>
            </a:extLst>
          </p:cNvPr>
          <p:cNvGrpSpPr/>
          <p:nvPr/>
        </p:nvGrpSpPr>
        <p:grpSpPr>
          <a:xfrm>
            <a:off x="684584" y="2423474"/>
            <a:ext cx="892810" cy="892810"/>
            <a:chOff x="611956" y="1268976"/>
            <a:chExt cx="772344" cy="772344"/>
          </a:xfrm>
        </p:grpSpPr>
        <p:sp>
          <p:nvSpPr>
            <p:cNvPr id="69" name="타원 68">
              <a:extLst>
                <a:ext uri="{FF2B5EF4-FFF2-40B4-BE49-F238E27FC236}">
                  <a16:creationId xmlns:a16="http://schemas.microsoft.com/office/drawing/2014/main" id="{B107DAFD-9A61-9215-2786-657BC8F93286}"/>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70" name="원형: 비어 있음 69">
              <a:extLst>
                <a:ext uri="{FF2B5EF4-FFF2-40B4-BE49-F238E27FC236}">
                  <a16:creationId xmlns:a16="http://schemas.microsoft.com/office/drawing/2014/main" id="{FE03CDB2-3657-1F6D-113B-0C30131481C2}"/>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72" name="사각형: 둥근 모서리 71">
            <a:extLst>
              <a:ext uri="{FF2B5EF4-FFF2-40B4-BE49-F238E27FC236}">
                <a16:creationId xmlns:a16="http://schemas.microsoft.com/office/drawing/2014/main" id="{71B02D9E-1E71-E7CE-557A-0A0E94437863}"/>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4" name="타원 73">
            <a:extLst>
              <a:ext uri="{FF2B5EF4-FFF2-40B4-BE49-F238E27FC236}">
                <a16:creationId xmlns:a16="http://schemas.microsoft.com/office/drawing/2014/main" id="{FD185EA5-580C-659B-0138-EC5E05E0FB39}"/>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75" name="원형: 비어 있음 74">
            <a:extLst>
              <a:ext uri="{FF2B5EF4-FFF2-40B4-BE49-F238E27FC236}">
                <a16:creationId xmlns:a16="http://schemas.microsoft.com/office/drawing/2014/main" id="{8F198A70-FC60-0877-B322-9360D1ACD8FD}"/>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#1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89" name="TextBox 88">
            <a:extLst>
              <a:ext uri="{FF2B5EF4-FFF2-40B4-BE49-F238E27FC236}">
                <a16:creationId xmlns:a16="http://schemas.microsoft.com/office/drawing/2014/main" id="{34A7EBCB-10ED-0A4A-72EE-FBB93E6E90DA}"/>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0" name="TextBox 89">
            <a:extLst>
              <a:ext uri="{FF2B5EF4-FFF2-40B4-BE49-F238E27FC236}">
                <a16:creationId xmlns:a16="http://schemas.microsoft.com/office/drawing/2014/main" id="{5AE6A570-1F99-2BE3-0F53-25CF4E465B3D}"/>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91" name="TextBox 90">
            <a:extLst>
              <a:ext uri="{FF2B5EF4-FFF2-40B4-BE49-F238E27FC236}">
                <a16:creationId xmlns:a16="http://schemas.microsoft.com/office/drawing/2014/main" id="{6D70BE0A-6F25-7259-EE57-2AA0793C797E}"/>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 및 구현</a:t>
            </a:r>
            <a:r>
              <a:rPr lang="en-US" altLang="ko-KR" sz="2000" b="1" dirty="0">
                <a:solidFill>
                  <a:srgbClr val="12275E"/>
                </a:solidFill>
                <a:latin typeface="나눔고딕 ExtraBold" panose="020D0904000000000000" pitchFamily="50" charset="-127"/>
                <a:ea typeface="나눔고딕 ExtraBold" panose="020D0904000000000000" pitchFamily="50" charset="-127"/>
              </a:rPr>
              <a:t> (Methodology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2" name="TextBox 91">
            <a:extLst>
              <a:ext uri="{FF2B5EF4-FFF2-40B4-BE49-F238E27FC236}">
                <a16:creationId xmlns:a16="http://schemas.microsoft.com/office/drawing/2014/main" id="{EFCE7C25-4275-8625-A44C-C578BEA75030}"/>
              </a:ext>
            </a:extLst>
          </p:cNvPr>
          <p:cNvSpPr txBox="1"/>
          <p:nvPr/>
        </p:nvSpPr>
        <p:spPr>
          <a:xfrm>
            <a:off x="1911844" y="3839502"/>
            <a:ext cx="418896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리뷰 논문의 연구 방법론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구현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코드 설명</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a:t>
            </a: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037436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A1D83-2215-9D65-DD4B-4361903E640B}"/>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689FB153-9606-609F-6DAB-06727CD4A477}"/>
              </a:ext>
            </a:extLst>
          </p:cNvPr>
          <p:cNvSpPr txBox="1">
            <a:spLocks noChangeArrowheads="1"/>
          </p:cNvSpPr>
          <p:nvPr/>
        </p:nvSpPr>
        <p:spPr bwMode="auto">
          <a:xfrm>
            <a:off x="400012" y="1088974"/>
            <a:ext cx="7862029"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 부분</a:t>
            </a:r>
            <a:r>
              <a:rPr lang="en-US" altLang="ko-KR" sz="1600" kern="0" dirty="0">
                <a:solidFill>
                  <a:schemeClr val="tx1"/>
                </a:solidFill>
                <a:latin typeface="+mn-ea"/>
                <a:ea typeface="+mn-ea"/>
              </a:rPr>
              <a:t> </a:t>
            </a:r>
          </a:p>
        </p:txBody>
      </p:sp>
      <p:sp>
        <p:nvSpPr>
          <p:cNvPr id="2" name="제목 1">
            <a:extLst>
              <a:ext uri="{FF2B5EF4-FFF2-40B4-BE49-F238E27FC236}">
                <a16:creationId xmlns:a16="http://schemas.microsoft.com/office/drawing/2014/main" id="{8C779116-5989-FF91-BDE7-3ED5A812580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a:extLst>
              <a:ext uri="{FF2B5EF4-FFF2-40B4-BE49-F238E27FC236}">
                <a16:creationId xmlns:a16="http://schemas.microsoft.com/office/drawing/2014/main" id="{41C26077-9BCE-24AA-0067-5F23B5275DDF}"/>
              </a:ext>
            </a:extLst>
          </p:cNvPr>
          <p:cNvPicPr>
            <a:picLocks noChangeAspect="1"/>
          </p:cNvPicPr>
          <p:nvPr/>
        </p:nvPicPr>
        <p:blipFill>
          <a:blip r:embed="rId3"/>
          <a:stretch>
            <a:fillRect/>
          </a:stretch>
        </p:blipFill>
        <p:spPr>
          <a:xfrm>
            <a:off x="521955" y="1987971"/>
            <a:ext cx="3690041" cy="3981360"/>
          </a:xfrm>
          <a:prstGeom prst="rect">
            <a:avLst/>
          </a:prstGeom>
        </p:spPr>
      </p:pic>
      <p:pic>
        <p:nvPicPr>
          <p:cNvPr id="4" name="그림 3">
            <a:extLst>
              <a:ext uri="{FF2B5EF4-FFF2-40B4-BE49-F238E27FC236}">
                <a16:creationId xmlns:a16="http://schemas.microsoft.com/office/drawing/2014/main" id="{D07231AD-51DA-1E5A-96C8-0B908B3BB5B1}"/>
              </a:ext>
            </a:extLst>
          </p:cNvPr>
          <p:cNvPicPr>
            <a:picLocks noChangeAspect="1"/>
          </p:cNvPicPr>
          <p:nvPr/>
        </p:nvPicPr>
        <p:blipFill>
          <a:blip r:embed="rId4"/>
          <a:stretch>
            <a:fillRect/>
          </a:stretch>
        </p:blipFill>
        <p:spPr>
          <a:xfrm>
            <a:off x="4331026" y="1987971"/>
            <a:ext cx="4590051" cy="3892408"/>
          </a:xfrm>
          <a:prstGeom prst="rect">
            <a:avLst/>
          </a:prstGeom>
        </p:spPr>
      </p:pic>
      <p:sp>
        <p:nvSpPr>
          <p:cNvPr id="5" name="직사각형 4">
            <a:extLst>
              <a:ext uri="{FF2B5EF4-FFF2-40B4-BE49-F238E27FC236}">
                <a16:creationId xmlns:a16="http://schemas.microsoft.com/office/drawing/2014/main" id="{CA682697-D7C6-DE7B-F5CD-E973C6DD72FA}"/>
              </a:ext>
            </a:extLst>
          </p:cNvPr>
          <p:cNvSpPr/>
          <p:nvPr/>
        </p:nvSpPr>
        <p:spPr bwMode="auto">
          <a:xfrm>
            <a:off x="791957" y="3752850"/>
            <a:ext cx="3330037" cy="2161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6" name="직사각형 5">
            <a:extLst>
              <a:ext uri="{FF2B5EF4-FFF2-40B4-BE49-F238E27FC236}">
                <a16:creationId xmlns:a16="http://schemas.microsoft.com/office/drawing/2014/main" id="{300BD80B-7102-06BE-D290-D951E60A0DE5}"/>
              </a:ext>
            </a:extLst>
          </p:cNvPr>
          <p:cNvSpPr/>
          <p:nvPr/>
        </p:nvSpPr>
        <p:spPr bwMode="auto">
          <a:xfrm>
            <a:off x="4481999" y="2798993"/>
            <a:ext cx="2610029" cy="88242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 name="TextBox 7">
            <a:extLst>
              <a:ext uri="{FF2B5EF4-FFF2-40B4-BE49-F238E27FC236}">
                <a16:creationId xmlns:a16="http://schemas.microsoft.com/office/drawing/2014/main" id="{664465E4-5E23-4954-4ED5-B76B3655A791}"/>
              </a:ext>
            </a:extLst>
          </p:cNvPr>
          <p:cNvSpPr txBox="1"/>
          <p:nvPr/>
        </p:nvSpPr>
        <p:spPr>
          <a:xfrm>
            <a:off x="7178292" y="2815597"/>
            <a:ext cx="1742785" cy="276999"/>
          </a:xfrm>
          <a:prstGeom prst="rect">
            <a:avLst/>
          </a:prstGeom>
          <a:noFill/>
        </p:spPr>
        <p:txBody>
          <a:bodyPr wrap="none" rtlCol="0">
            <a:spAutoFit/>
          </a:bodyPr>
          <a:lstStyle/>
          <a:p>
            <a:r>
              <a:rPr lang="ko-KR" altLang="en-US" sz="1200" dirty="0">
                <a:solidFill>
                  <a:srgbClr val="FF0000"/>
                </a:solidFill>
              </a:rPr>
              <a:t>상</a:t>
            </a:r>
            <a:r>
              <a:rPr lang="en-US" altLang="ko-KR" sz="1200" dirty="0">
                <a:solidFill>
                  <a:srgbClr val="FF0000"/>
                </a:solidFill>
              </a:rPr>
              <a:t>/</a:t>
            </a:r>
            <a:r>
              <a:rPr lang="ko-KR" altLang="en-US" sz="1200" dirty="0">
                <a:solidFill>
                  <a:srgbClr val="FF0000"/>
                </a:solidFill>
              </a:rPr>
              <a:t>하위 레벨 특징 결합</a:t>
            </a:r>
          </a:p>
        </p:txBody>
      </p:sp>
      <p:sp>
        <p:nvSpPr>
          <p:cNvPr id="9" name="TextBox 8">
            <a:extLst>
              <a:ext uri="{FF2B5EF4-FFF2-40B4-BE49-F238E27FC236}">
                <a16:creationId xmlns:a16="http://schemas.microsoft.com/office/drawing/2014/main" id="{0168D18E-AF92-6256-6E19-0F3453EB9DB8}"/>
              </a:ext>
            </a:extLst>
          </p:cNvPr>
          <p:cNvSpPr txBox="1"/>
          <p:nvPr/>
        </p:nvSpPr>
        <p:spPr>
          <a:xfrm>
            <a:off x="7307333" y="3338999"/>
            <a:ext cx="1484702" cy="461665"/>
          </a:xfrm>
          <a:prstGeom prst="rect">
            <a:avLst/>
          </a:prstGeom>
          <a:noFill/>
        </p:spPr>
        <p:txBody>
          <a:bodyPr wrap="none" rtlCol="0">
            <a:spAutoFit/>
          </a:bodyPr>
          <a:lstStyle/>
          <a:p>
            <a:r>
              <a:rPr lang="ko-KR" altLang="en-US" sz="1200" dirty="0">
                <a:solidFill>
                  <a:srgbClr val="FF0000"/>
                </a:solidFill>
              </a:rPr>
              <a:t>최종 출력을 </a:t>
            </a:r>
            <a:endParaRPr lang="en-US" altLang="ko-KR" sz="1200" dirty="0">
              <a:solidFill>
                <a:srgbClr val="FF0000"/>
              </a:solidFill>
            </a:endParaRPr>
          </a:p>
          <a:p>
            <a:r>
              <a:rPr lang="en-US" altLang="ko-KR" sz="1200" dirty="0">
                <a:solidFill>
                  <a:srgbClr val="FF0000"/>
                </a:solidFill>
              </a:rPr>
              <a:t>Detect </a:t>
            </a:r>
            <a:r>
              <a:rPr lang="ko-KR" altLang="en-US" sz="1200" dirty="0">
                <a:solidFill>
                  <a:srgbClr val="FF0000"/>
                </a:solidFill>
              </a:rPr>
              <a:t>함수에 전달</a:t>
            </a:r>
          </a:p>
        </p:txBody>
      </p:sp>
      <p:sp>
        <p:nvSpPr>
          <p:cNvPr id="10" name="직사각형 9">
            <a:extLst>
              <a:ext uri="{FF2B5EF4-FFF2-40B4-BE49-F238E27FC236}">
                <a16:creationId xmlns:a16="http://schemas.microsoft.com/office/drawing/2014/main" id="{00D4C057-EDD4-7910-A9A0-F28BA913416A}"/>
              </a:ext>
            </a:extLst>
          </p:cNvPr>
          <p:cNvSpPr/>
          <p:nvPr/>
        </p:nvSpPr>
        <p:spPr bwMode="auto">
          <a:xfrm>
            <a:off x="971960" y="4059007"/>
            <a:ext cx="2250025" cy="72000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1" name="TextBox 10">
            <a:extLst>
              <a:ext uri="{FF2B5EF4-FFF2-40B4-BE49-F238E27FC236}">
                <a16:creationId xmlns:a16="http://schemas.microsoft.com/office/drawing/2014/main" id="{6936F847-7BC9-AB70-8F2B-C90E9AFFA678}"/>
              </a:ext>
            </a:extLst>
          </p:cNvPr>
          <p:cNvSpPr txBox="1"/>
          <p:nvPr/>
        </p:nvSpPr>
        <p:spPr>
          <a:xfrm>
            <a:off x="709104" y="4059007"/>
            <a:ext cx="3493713" cy="461665"/>
          </a:xfrm>
          <a:prstGeom prst="rect">
            <a:avLst/>
          </a:prstGeom>
          <a:noFill/>
        </p:spPr>
        <p:txBody>
          <a:bodyPr wrap="none" rtlCol="0">
            <a:spAutoFit/>
          </a:bodyPr>
          <a:lstStyle/>
          <a:p>
            <a:r>
              <a:rPr lang="en-US" altLang="ko-KR" sz="1200" dirty="0">
                <a:solidFill>
                  <a:srgbClr val="FF0000"/>
                </a:solidFill>
              </a:rPr>
              <a:t>FPN </a:t>
            </a:r>
            <a:r>
              <a:rPr lang="ko-KR" altLang="en-US" sz="1200" dirty="0">
                <a:solidFill>
                  <a:srgbClr val="FF0000"/>
                </a:solidFill>
              </a:rPr>
              <a:t>필요한 모듈 정의</a:t>
            </a:r>
            <a:endParaRPr lang="en-US" altLang="ko-KR" sz="1200" dirty="0">
              <a:solidFill>
                <a:srgbClr val="FF0000"/>
              </a:solidFill>
            </a:endParaRPr>
          </a:p>
          <a:p>
            <a:r>
              <a:rPr lang="en-US" altLang="ko-KR" sz="1200" dirty="0">
                <a:solidFill>
                  <a:srgbClr val="FF0000"/>
                </a:solidFill>
              </a:rPr>
              <a:t>C3 </a:t>
            </a:r>
            <a:r>
              <a:rPr lang="ko-KR" altLang="en-US" sz="1200" dirty="0">
                <a:solidFill>
                  <a:srgbClr val="FF0000"/>
                </a:solidFill>
              </a:rPr>
              <a:t>모듈 </a:t>
            </a:r>
            <a:r>
              <a:rPr lang="en-US" altLang="ko-KR" sz="1200" dirty="0">
                <a:solidFill>
                  <a:srgbClr val="FF0000"/>
                </a:solidFill>
              </a:rPr>
              <a:t>=&gt; YOLOv5</a:t>
            </a:r>
            <a:r>
              <a:rPr lang="ko-KR" altLang="en-US" sz="1200" dirty="0">
                <a:solidFill>
                  <a:srgbClr val="FF0000"/>
                </a:solidFill>
              </a:rPr>
              <a:t>에서 특징 통합 및 전달 역할</a:t>
            </a:r>
          </a:p>
        </p:txBody>
      </p:sp>
    </p:spTree>
    <p:extLst>
      <p:ext uri="{BB962C8B-B14F-4D97-AF65-F5344CB8AC3E}">
        <p14:creationId xmlns:p14="http://schemas.microsoft.com/office/powerpoint/2010/main" val="20935250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6F886-90C5-AE30-8DCB-D387BED9714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F310EB4-64A5-D0C4-7638-8202CACDFF16}"/>
              </a:ext>
            </a:extLst>
          </p:cNvPr>
          <p:cNvSpPr txBox="1">
            <a:spLocks noChangeArrowheads="1"/>
          </p:cNvSpPr>
          <p:nvPr/>
        </p:nvSpPr>
        <p:spPr bwMode="auto">
          <a:xfrm>
            <a:off x="400012" y="1088974"/>
            <a:ext cx="7862029"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en-US" altLang="ko-KR" sz="1600" kern="0" dirty="0" err="1">
                <a:solidFill>
                  <a:schemeClr val="tx1"/>
                </a:solidFill>
                <a:latin typeface="+mn-ea"/>
                <a:ea typeface="+mn-ea"/>
              </a:rPr>
              <a:t>CIoU</a:t>
            </a:r>
            <a:r>
              <a:rPr lang="en-US" altLang="ko-KR" sz="1600" kern="0" dirty="0">
                <a:solidFill>
                  <a:schemeClr val="tx1"/>
                </a:solidFill>
                <a:latin typeface="+mn-ea"/>
                <a:ea typeface="+mn-ea"/>
              </a:rPr>
              <a:t> </a:t>
            </a:r>
            <a:r>
              <a:rPr lang="ko-KR" altLang="en-US" sz="1600" kern="0" dirty="0">
                <a:solidFill>
                  <a:schemeClr val="tx1"/>
                </a:solidFill>
                <a:latin typeface="+mn-ea"/>
                <a:ea typeface="+mn-ea"/>
              </a:rPr>
              <a:t>손실 함수 개선 부분</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313CAC79-580C-DACD-72B6-28E1B88628D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a:extLst>
              <a:ext uri="{FF2B5EF4-FFF2-40B4-BE49-F238E27FC236}">
                <a16:creationId xmlns:a16="http://schemas.microsoft.com/office/drawing/2014/main" id="{A45EBB2C-A594-E8F7-CB83-30B3C2816B58}"/>
              </a:ext>
            </a:extLst>
          </p:cNvPr>
          <p:cNvPicPr>
            <a:picLocks noChangeAspect="1"/>
          </p:cNvPicPr>
          <p:nvPr/>
        </p:nvPicPr>
        <p:blipFill>
          <a:blip r:embed="rId3"/>
          <a:stretch>
            <a:fillRect/>
          </a:stretch>
        </p:blipFill>
        <p:spPr>
          <a:xfrm>
            <a:off x="161951" y="1898983"/>
            <a:ext cx="4860054" cy="4305321"/>
          </a:xfrm>
          <a:prstGeom prst="rect">
            <a:avLst/>
          </a:prstGeom>
        </p:spPr>
      </p:pic>
      <p:pic>
        <p:nvPicPr>
          <p:cNvPr id="4" name="그림 3">
            <a:extLst>
              <a:ext uri="{FF2B5EF4-FFF2-40B4-BE49-F238E27FC236}">
                <a16:creationId xmlns:a16="http://schemas.microsoft.com/office/drawing/2014/main" id="{CFF16DA1-0F24-8637-4910-B753E36932E0}"/>
              </a:ext>
            </a:extLst>
          </p:cNvPr>
          <p:cNvPicPr>
            <a:picLocks noChangeAspect="1"/>
          </p:cNvPicPr>
          <p:nvPr/>
        </p:nvPicPr>
        <p:blipFill rotWithShape="1">
          <a:blip r:embed="rId4"/>
          <a:srcRect l="3083"/>
          <a:stretch/>
        </p:blipFill>
        <p:spPr>
          <a:xfrm>
            <a:off x="4386799" y="3337206"/>
            <a:ext cx="4593936" cy="2819923"/>
          </a:xfrm>
          <a:prstGeom prst="rect">
            <a:avLst/>
          </a:prstGeom>
        </p:spPr>
      </p:pic>
      <p:sp>
        <p:nvSpPr>
          <p:cNvPr id="5" name="직사각형 4">
            <a:extLst>
              <a:ext uri="{FF2B5EF4-FFF2-40B4-BE49-F238E27FC236}">
                <a16:creationId xmlns:a16="http://schemas.microsoft.com/office/drawing/2014/main" id="{A6FF51FC-948A-13A6-C184-0323DE6631E5}"/>
              </a:ext>
            </a:extLst>
          </p:cNvPr>
          <p:cNvSpPr/>
          <p:nvPr/>
        </p:nvSpPr>
        <p:spPr bwMode="auto">
          <a:xfrm>
            <a:off x="521955" y="5947234"/>
            <a:ext cx="3690041" cy="2700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6" name="직사각형 5">
            <a:extLst>
              <a:ext uri="{FF2B5EF4-FFF2-40B4-BE49-F238E27FC236}">
                <a16:creationId xmlns:a16="http://schemas.microsoft.com/office/drawing/2014/main" id="{1F7AE8E0-116B-E73F-B0F7-F5CECE0A4E69}"/>
              </a:ext>
            </a:extLst>
          </p:cNvPr>
          <p:cNvSpPr/>
          <p:nvPr/>
        </p:nvSpPr>
        <p:spPr bwMode="auto">
          <a:xfrm>
            <a:off x="4690390" y="3357271"/>
            <a:ext cx="3751653" cy="2700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14957751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err="1">
                <a:solidFill>
                  <a:schemeClr val="tx1"/>
                </a:solidFill>
                <a:latin typeface="+mn-ea"/>
                <a:ea typeface="+mn-ea"/>
              </a:rPr>
              <a:t>데이터셋</a:t>
            </a:r>
            <a:r>
              <a:rPr lang="en-US" altLang="ko-KR" sz="1600" kern="0" dirty="0">
                <a:solidFill>
                  <a:schemeClr val="tx1"/>
                </a:solidFill>
                <a:latin typeface="+mn-ea"/>
                <a:ea typeface="+mn-ea"/>
              </a:rPr>
              <a:t>_1</a:t>
            </a: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p:cNvPicPr>
            <a:picLocks noChangeAspect="1"/>
          </p:cNvPicPr>
          <p:nvPr/>
        </p:nvPicPr>
        <p:blipFill rotWithShape="1">
          <a:blip r:embed="rId3"/>
          <a:srcRect l="24497" t="-54" b="3992"/>
          <a:stretch/>
        </p:blipFill>
        <p:spPr>
          <a:xfrm>
            <a:off x="355895" y="1988984"/>
            <a:ext cx="4160908" cy="3977047"/>
          </a:xfrm>
          <a:prstGeom prst="rect">
            <a:avLst/>
          </a:prstGeom>
        </p:spPr>
      </p:pic>
      <p:pic>
        <p:nvPicPr>
          <p:cNvPr id="8" name="그림 7"/>
          <p:cNvPicPr>
            <a:picLocks noChangeAspect="1"/>
          </p:cNvPicPr>
          <p:nvPr/>
        </p:nvPicPr>
        <p:blipFill>
          <a:blip r:embed="rId4"/>
          <a:stretch>
            <a:fillRect/>
          </a:stretch>
        </p:blipFill>
        <p:spPr>
          <a:xfrm>
            <a:off x="4662001" y="1982096"/>
            <a:ext cx="4230047" cy="3983935"/>
          </a:xfrm>
          <a:prstGeom prst="rect">
            <a:avLst/>
          </a:prstGeom>
        </p:spPr>
      </p:pic>
    </p:spTree>
    <p:extLst>
      <p:ext uri="{BB962C8B-B14F-4D97-AF65-F5344CB8AC3E}">
        <p14:creationId xmlns:p14="http://schemas.microsoft.com/office/powerpoint/2010/main" val="7664954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B763-52FF-4F69-BD02-C9CD71B1C2A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D2D980C-892F-0D94-8F87-3801C0009795}"/>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4) </a:t>
            </a:r>
            <a:r>
              <a:rPr lang="ko-KR" altLang="en-US" sz="1600" kern="0" dirty="0">
                <a:solidFill>
                  <a:schemeClr val="tx1"/>
                </a:solidFill>
                <a:latin typeface="+mn-ea"/>
                <a:ea typeface="+mn-ea"/>
              </a:rPr>
              <a:t>모델 학습</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D58D9588-0C7E-AC73-9BF0-C447C8490C2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rotWithShape="1">
          <a:blip r:embed="rId3"/>
          <a:srcRect t="42749"/>
          <a:stretch/>
        </p:blipFill>
        <p:spPr>
          <a:xfrm>
            <a:off x="701957" y="3724955"/>
            <a:ext cx="8000950" cy="2410631"/>
          </a:xfrm>
          <a:prstGeom prst="rect">
            <a:avLst/>
          </a:prstGeom>
        </p:spPr>
      </p:pic>
      <p:pic>
        <p:nvPicPr>
          <p:cNvPr id="4" name="그림 3"/>
          <p:cNvPicPr>
            <a:picLocks noChangeAspect="1"/>
          </p:cNvPicPr>
          <p:nvPr/>
        </p:nvPicPr>
        <p:blipFill>
          <a:blip r:embed="rId4"/>
          <a:stretch>
            <a:fillRect/>
          </a:stretch>
        </p:blipFill>
        <p:spPr>
          <a:xfrm>
            <a:off x="701957" y="1888459"/>
            <a:ext cx="5310059" cy="1798814"/>
          </a:xfrm>
          <a:prstGeom prst="rect">
            <a:avLst/>
          </a:prstGeom>
        </p:spPr>
      </p:pic>
    </p:spTree>
    <p:extLst>
      <p:ext uri="{BB962C8B-B14F-4D97-AF65-F5344CB8AC3E}">
        <p14:creationId xmlns:p14="http://schemas.microsoft.com/office/powerpoint/2010/main" val="19475520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5) </a:t>
            </a:r>
            <a:r>
              <a:rPr lang="ko-KR" altLang="en-US" sz="1600" kern="0" dirty="0">
                <a:solidFill>
                  <a:schemeClr val="tx1"/>
                </a:solidFill>
                <a:latin typeface="+mn-ea"/>
                <a:ea typeface="+mn-ea"/>
              </a:rPr>
              <a:t>결과 확인</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611956" y="1845408"/>
            <a:ext cx="8312034" cy="4327438"/>
          </a:xfrm>
          <a:prstGeom prst="rect">
            <a:avLst/>
          </a:prstGeom>
        </p:spPr>
      </p:pic>
      <p:sp>
        <p:nvSpPr>
          <p:cNvPr id="5" name="직사각형 4"/>
          <p:cNvSpPr/>
          <p:nvPr/>
        </p:nvSpPr>
        <p:spPr bwMode="auto">
          <a:xfrm>
            <a:off x="632460" y="5409022"/>
            <a:ext cx="5554980" cy="709838"/>
          </a:xfrm>
          <a:prstGeom prst="rect">
            <a:avLst/>
          </a:prstGeom>
          <a:noFill/>
          <a:ln w="28575"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39953799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6) </a:t>
            </a:r>
            <a:r>
              <a:rPr lang="ko-KR" altLang="en-US" sz="1600" kern="0" dirty="0">
                <a:solidFill>
                  <a:schemeClr val="tx1"/>
                </a:solidFill>
                <a:latin typeface="+mn-ea"/>
                <a:ea typeface="+mn-ea"/>
              </a:rPr>
              <a:t>원인</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p:cNvPicPr>
            <a:picLocks noChangeAspect="1"/>
          </p:cNvPicPr>
          <p:nvPr/>
        </p:nvPicPr>
        <p:blipFill>
          <a:blip r:embed="rId3"/>
          <a:stretch>
            <a:fillRect/>
          </a:stretch>
        </p:blipFill>
        <p:spPr>
          <a:xfrm>
            <a:off x="332383" y="1876420"/>
            <a:ext cx="3883190" cy="3600040"/>
          </a:xfrm>
          <a:prstGeom prst="rect">
            <a:avLst/>
          </a:prstGeom>
        </p:spPr>
      </p:pic>
      <p:sp>
        <p:nvSpPr>
          <p:cNvPr id="6" name="TextBox 5"/>
          <p:cNvSpPr txBox="1"/>
          <p:nvPr/>
        </p:nvSpPr>
        <p:spPr>
          <a:xfrm>
            <a:off x="892836" y="5589024"/>
            <a:ext cx="2326342" cy="369332"/>
          </a:xfrm>
          <a:prstGeom prst="rect">
            <a:avLst/>
          </a:prstGeom>
          <a:noFill/>
        </p:spPr>
        <p:txBody>
          <a:bodyPr wrap="none" rtlCol="0">
            <a:spAutoFit/>
          </a:bodyPr>
          <a:lstStyle/>
          <a:p>
            <a:r>
              <a:rPr lang="en-US" altLang="ko-KR" b="1" dirty="0">
                <a:solidFill>
                  <a:schemeClr val="tx1"/>
                </a:solidFill>
              </a:rPr>
              <a:t>Valid - Missing hole</a:t>
            </a:r>
            <a:endParaRPr lang="ko-KR" altLang="en-US" b="1" dirty="0">
              <a:solidFill>
                <a:schemeClr val="tx1"/>
              </a:solidFill>
            </a:endParaRPr>
          </a:p>
        </p:txBody>
      </p:sp>
      <p:pic>
        <p:nvPicPr>
          <p:cNvPr id="8" name="그림 7"/>
          <p:cNvPicPr>
            <a:picLocks noChangeAspect="1"/>
          </p:cNvPicPr>
          <p:nvPr/>
        </p:nvPicPr>
        <p:blipFill>
          <a:blip r:embed="rId4"/>
          <a:stretch>
            <a:fillRect/>
          </a:stretch>
        </p:blipFill>
        <p:spPr>
          <a:xfrm>
            <a:off x="4321315" y="1876420"/>
            <a:ext cx="4390731" cy="3600040"/>
          </a:xfrm>
          <a:prstGeom prst="rect">
            <a:avLst/>
          </a:prstGeom>
        </p:spPr>
      </p:pic>
      <p:sp>
        <p:nvSpPr>
          <p:cNvPr id="9" name="TextBox 8"/>
          <p:cNvSpPr txBox="1"/>
          <p:nvPr/>
        </p:nvSpPr>
        <p:spPr>
          <a:xfrm>
            <a:off x="5424040" y="5570294"/>
            <a:ext cx="2185278" cy="369332"/>
          </a:xfrm>
          <a:prstGeom prst="rect">
            <a:avLst/>
          </a:prstGeom>
          <a:noFill/>
        </p:spPr>
        <p:txBody>
          <a:bodyPr wrap="none" rtlCol="0">
            <a:spAutoFit/>
          </a:bodyPr>
          <a:lstStyle/>
          <a:p>
            <a:r>
              <a:rPr lang="en-US" altLang="ko-KR" b="1" dirty="0">
                <a:solidFill>
                  <a:schemeClr val="tx1"/>
                </a:solidFill>
              </a:rPr>
              <a:t>Valid – Mouse bite</a:t>
            </a:r>
            <a:endParaRPr lang="ko-KR" altLang="en-US" b="1" dirty="0">
              <a:solidFill>
                <a:schemeClr val="tx1"/>
              </a:solidFill>
            </a:endParaRPr>
          </a:p>
        </p:txBody>
      </p:sp>
    </p:spTree>
    <p:extLst>
      <p:ext uri="{BB962C8B-B14F-4D97-AF65-F5344CB8AC3E}">
        <p14:creationId xmlns:p14="http://schemas.microsoft.com/office/powerpoint/2010/main" val="11142253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7) </a:t>
            </a:r>
            <a:r>
              <a:rPr lang="ko-KR" altLang="en-US" sz="1600" kern="0" dirty="0" err="1">
                <a:solidFill>
                  <a:schemeClr val="tx1"/>
                </a:solidFill>
                <a:latin typeface="+mn-ea"/>
              </a:rPr>
              <a:t>데이터셋</a:t>
            </a:r>
            <a:r>
              <a:rPr lang="en-US" altLang="ko-KR" sz="1600" kern="0" dirty="0">
                <a:solidFill>
                  <a:schemeClr val="tx1"/>
                </a:solidFill>
                <a:latin typeface="+mn-ea"/>
              </a:rPr>
              <a:t>_2</a:t>
            </a: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161951" y="1898983"/>
            <a:ext cx="4773606" cy="4224615"/>
          </a:xfrm>
          <a:prstGeom prst="rect">
            <a:avLst/>
          </a:prstGeom>
        </p:spPr>
      </p:pic>
      <p:pic>
        <p:nvPicPr>
          <p:cNvPr id="5" name="그림 4"/>
          <p:cNvPicPr>
            <a:picLocks noChangeAspect="1"/>
          </p:cNvPicPr>
          <p:nvPr/>
        </p:nvPicPr>
        <p:blipFill rotWithShape="1">
          <a:blip r:embed="rId4"/>
          <a:srcRect r="27142"/>
          <a:stretch/>
        </p:blipFill>
        <p:spPr>
          <a:xfrm>
            <a:off x="5112006" y="1898983"/>
            <a:ext cx="3780042" cy="4224615"/>
          </a:xfrm>
          <a:prstGeom prst="rect">
            <a:avLst/>
          </a:prstGeom>
        </p:spPr>
      </p:pic>
    </p:spTree>
    <p:extLst>
      <p:ext uri="{BB962C8B-B14F-4D97-AF65-F5344CB8AC3E}">
        <p14:creationId xmlns:p14="http://schemas.microsoft.com/office/powerpoint/2010/main" val="34823249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7) </a:t>
            </a:r>
            <a:r>
              <a:rPr lang="ko-KR" altLang="en-US" sz="1600" kern="0" dirty="0">
                <a:solidFill>
                  <a:schemeClr val="tx1"/>
                </a:solidFill>
                <a:latin typeface="+mn-ea"/>
              </a:rPr>
              <a:t>모델 학습</a:t>
            </a:r>
            <a:endParaRPr lang="en-US" altLang="ko-KR" sz="1600" kern="0" dirty="0">
              <a:solidFill>
                <a:schemeClr val="tx1"/>
              </a:solidFill>
              <a:latin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1151962" y="1898983"/>
            <a:ext cx="6422013" cy="4208301"/>
          </a:xfrm>
          <a:prstGeom prst="rect">
            <a:avLst/>
          </a:prstGeom>
        </p:spPr>
      </p:pic>
      <p:sp>
        <p:nvSpPr>
          <p:cNvPr id="5" name="직사각형 4"/>
          <p:cNvSpPr/>
          <p:nvPr/>
        </p:nvSpPr>
        <p:spPr bwMode="auto">
          <a:xfrm>
            <a:off x="1241963" y="5589024"/>
            <a:ext cx="4050045" cy="518260"/>
          </a:xfrm>
          <a:prstGeom prst="rect">
            <a:avLst/>
          </a:prstGeom>
          <a:noFill/>
          <a:ln w="28575"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9172837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8) </a:t>
            </a:r>
            <a:r>
              <a:rPr lang="ko-KR" altLang="en-US" sz="1600" kern="0" dirty="0">
                <a:solidFill>
                  <a:schemeClr val="tx1"/>
                </a:solidFill>
                <a:latin typeface="+mn-ea"/>
              </a:rPr>
              <a:t>결과 확인</a:t>
            </a:r>
            <a:endParaRPr lang="en-US" altLang="ko-KR" sz="1600" kern="0" dirty="0">
              <a:solidFill>
                <a:schemeClr val="tx1"/>
              </a:solidFill>
              <a:latin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8" name="그림 7"/>
          <p:cNvPicPr>
            <a:picLocks noChangeAspect="1"/>
          </p:cNvPicPr>
          <p:nvPr/>
        </p:nvPicPr>
        <p:blipFill>
          <a:blip r:embed="rId3"/>
          <a:stretch>
            <a:fillRect/>
          </a:stretch>
        </p:blipFill>
        <p:spPr>
          <a:xfrm>
            <a:off x="251952" y="1868457"/>
            <a:ext cx="4286273" cy="4299646"/>
          </a:xfrm>
          <a:prstGeom prst="rect">
            <a:avLst/>
          </a:prstGeom>
        </p:spPr>
      </p:pic>
      <p:pic>
        <p:nvPicPr>
          <p:cNvPr id="10" name="그림 9"/>
          <p:cNvPicPr>
            <a:picLocks noChangeAspect="1"/>
          </p:cNvPicPr>
          <p:nvPr/>
        </p:nvPicPr>
        <p:blipFill>
          <a:blip r:embed="rId4"/>
          <a:stretch>
            <a:fillRect/>
          </a:stretch>
        </p:blipFill>
        <p:spPr>
          <a:xfrm>
            <a:off x="4662001" y="1846104"/>
            <a:ext cx="4317080" cy="4337316"/>
          </a:xfrm>
          <a:prstGeom prst="rect">
            <a:avLst/>
          </a:prstGeom>
        </p:spPr>
      </p:pic>
    </p:spTree>
    <p:extLst>
      <p:ext uri="{BB962C8B-B14F-4D97-AF65-F5344CB8AC3E}">
        <p14:creationId xmlns:p14="http://schemas.microsoft.com/office/powerpoint/2010/main" val="10349586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5EF4BF63-21DC-DDFE-E15F-48E303CCC7A0}"/>
              </a:ext>
            </a:extLst>
          </p:cNvPr>
          <p:cNvSpPr txBox="1">
            <a:spLocks noChangeArrowheads="1"/>
          </p:cNvSpPr>
          <p:nvPr/>
        </p:nvSpPr>
        <p:spPr bwMode="auto">
          <a:xfrm>
            <a:off x="400013" y="1088974"/>
            <a:ext cx="5972008" cy="529061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데이터셋</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데이터셋 개요</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TDD-Net</a:t>
            </a: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DeepPCB</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HRIPCB,</a:t>
            </a:r>
            <a:r>
              <a:rPr lang="ko-KR" altLang="en-US" sz="1400" kern="0" dirty="0">
                <a:solidFill>
                  <a:schemeClr val="tx1"/>
                </a:solidFill>
                <a:latin typeface="+mn-ea"/>
                <a:ea typeface="+mn-ea"/>
              </a:rPr>
              <a:t> </a:t>
            </a:r>
            <a:r>
              <a:rPr lang="en-US" altLang="ko-KR" sz="1400" kern="0" dirty="0">
                <a:solidFill>
                  <a:schemeClr val="tx1"/>
                </a:solidFill>
                <a:latin typeface="+mn-ea"/>
                <a:ea typeface="+mn-ea"/>
              </a:rPr>
              <a:t>TDD-Net </a:t>
            </a:r>
            <a:r>
              <a:rPr lang="ko-KR" altLang="en-US" sz="1400" kern="0" dirty="0">
                <a:solidFill>
                  <a:schemeClr val="tx1"/>
                </a:solidFill>
                <a:latin typeface="+mn-ea"/>
                <a:ea typeface="+mn-ea"/>
              </a:rPr>
              <a:t>세 가지 데이터셋 중 </a:t>
            </a:r>
            <a:r>
              <a:rPr lang="en-US" altLang="ko-KR" sz="1400" kern="0" dirty="0">
                <a:solidFill>
                  <a:schemeClr val="tx1"/>
                </a:solidFill>
                <a:latin typeface="+mn-ea"/>
                <a:ea typeface="+mn-ea"/>
              </a:rPr>
              <a:t>TDD-Net</a:t>
            </a:r>
            <a:r>
              <a:rPr lang="ko-KR" altLang="en-US" sz="1400" kern="0" dirty="0">
                <a:solidFill>
                  <a:schemeClr val="tx1"/>
                </a:solidFill>
                <a:latin typeface="+mn-ea"/>
                <a:ea typeface="+mn-ea"/>
              </a:rPr>
              <a:t>으로 최종 선택</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총 이미지 수 </a:t>
            </a:r>
            <a:r>
              <a:rPr lang="en-US" altLang="ko-KR" sz="1400" kern="0" dirty="0">
                <a:solidFill>
                  <a:schemeClr val="tx1"/>
                </a:solidFill>
                <a:latin typeface="+mn-ea"/>
                <a:ea typeface="+mn-ea"/>
              </a:rPr>
              <a:t>: 10,668</a:t>
            </a:r>
            <a:r>
              <a:rPr lang="ko-KR" altLang="en-US" sz="1400" kern="0" dirty="0">
                <a:solidFill>
                  <a:schemeClr val="tx1"/>
                </a:solidFill>
                <a:latin typeface="+mn-ea"/>
                <a:ea typeface="+mn-ea"/>
              </a:rPr>
              <a:t>장</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이미지 크기 </a:t>
            </a:r>
            <a:r>
              <a:rPr lang="en-US" altLang="ko-KR" sz="1400" kern="0" dirty="0">
                <a:solidFill>
                  <a:schemeClr val="tx1"/>
                </a:solidFill>
                <a:latin typeface="+mn-ea"/>
                <a:ea typeface="+mn-ea"/>
              </a:rPr>
              <a:t>: 600 x 600 pixel</a:t>
            </a:r>
          </a:p>
          <a:p>
            <a:pPr marL="627062" lvl="2" indent="0">
              <a:lnSpc>
                <a:spcPct val="130000"/>
              </a:lnSpc>
              <a:spcBef>
                <a:spcPts val="600"/>
              </a:spcBef>
              <a:buNone/>
            </a:pPr>
            <a:r>
              <a:rPr lang="en-US" altLang="ko-KR" sz="1400" kern="0" dirty="0">
                <a:solidFill>
                  <a:schemeClr val="tx1"/>
                </a:solidFill>
                <a:latin typeface="+mn-ea"/>
                <a:ea typeface="+mn-ea"/>
              </a:rPr>
              <a:t>  - Class : 6</a:t>
            </a:r>
            <a:r>
              <a:rPr lang="ko-KR" altLang="en-US" sz="1400" kern="0" dirty="0">
                <a:solidFill>
                  <a:schemeClr val="tx1"/>
                </a:solidFill>
                <a:latin typeface="+mn-ea"/>
                <a:ea typeface="+mn-ea"/>
              </a:rPr>
              <a:t>종 </a:t>
            </a:r>
            <a:r>
              <a:rPr lang="en-US" altLang="ko-KR" sz="1400" kern="0" dirty="0">
                <a:solidFill>
                  <a:schemeClr val="tx1"/>
                </a:solidFill>
                <a:latin typeface="+mn-ea"/>
                <a:ea typeface="+mn-ea"/>
              </a:rPr>
              <a:t>(</a:t>
            </a:r>
            <a:r>
              <a:rPr lang="ko-KR" altLang="en-US" sz="1400" kern="0" dirty="0">
                <a:solidFill>
                  <a:schemeClr val="tx1"/>
                </a:solidFill>
                <a:latin typeface="+mn-ea"/>
                <a:ea typeface="+mn-ea"/>
              </a:rPr>
              <a:t>결함 타입</a:t>
            </a:r>
            <a:r>
              <a:rPr lang="en-US" altLang="ko-KR" sz="1400" kern="0" dirty="0">
                <a:solidFill>
                  <a:schemeClr val="tx1"/>
                </a:solidFill>
                <a:latin typeface="+mn-ea"/>
                <a:ea typeface="+mn-ea"/>
              </a:rPr>
              <a:t>: 6</a:t>
            </a:r>
            <a:r>
              <a:rPr lang="ko-KR" altLang="en-US" sz="1400" kern="0" dirty="0">
                <a:solidFill>
                  <a:schemeClr val="tx1"/>
                </a:solidFill>
                <a:latin typeface="+mn-ea"/>
                <a:ea typeface="+mn-ea"/>
              </a:rPr>
              <a:t>개</a:t>
            </a:r>
            <a:r>
              <a:rPr lang="en-US" altLang="ko-KR" sz="1400" kern="0" dirty="0">
                <a:solidFill>
                  <a:schemeClr val="tx1"/>
                </a:solidFill>
                <a:latin typeface="+mn-ea"/>
                <a:ea typeface="+mn-ea"/>
              </a:rPr>
              <a:t>)</a:t>
            </a:r>
          </a:p>
          <a:p>
            <a:pPr marL="627062" lvl="2" indent="0">
              <a:lnSpc>
                <a:spcPct val="130000"/>
              </a:lnSpc>
              <a:spcBef>
                <a:spcPts val="600"/>
              </a:spcBef>
              <a:buNone/>
            </a:pPr>
            <a:r>
              <a:rPr lang="en-US" altLang="ko-KR" sz="1400" kern="0" dirty="0">
                <a:solidFill>
                  <a:schemeClr val="tx1"/>
                </a:solidFill>
                <a:latin typeface="+mn-ea"/>
                <a:ea typeface="+mn-ea"/>
              </a:rPr>
              <a:t>    ∙ Missing Hole : </a:t>
            </a:r>
            <a:r>
              <a:rPr lang="ko-KR" altLang="en-US" sz="1400" kern="0" dirty="0">
                <a:solidFill>
                  <a:schemeClr val="tx1"/>
                </a:solidFill>
                <a:latin typeface="+mn-ea"/>
                <a:ea typeface="+mn-ea"/>
              </a:rPr>
              <a:t>드릴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구멍이 누락됨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Mouse Bite : </a:t>
            </a:r>
            <a:r>
              <a:rPr lang="ko-KR" altLang="en-US" sz="1400" kern="0" dirty="0">
                <a:solidFill>
                  <a:schemeClr val="tx1"/>
                </a:solidFill>
                <a:latin typeface="+mn-ea"/>
                <a:ea typeface="+mn-ea"/>
              </a:rPr>
              <a:t>가장자리 손상 형태 결함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Open Circuit : </a:t>
            </a:r>
            <a:r>
              <a:rPr lang="ko-KR" altLang="en-US" sz="1400" kern="0" dirty="0">
                <a:solidFill>
                  <a:schemeClr val="tx1"/>
                </a:solidFill>
                <a:latin typeface="+mn-ea"/>
                <a:ea typeface="+mn-ea"/>
              </a:rPr>
              <a:t>회로 단선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Short : </a:t>
            </a:r>
            <a:r>
              <a:rPr lang="ko-KR" altLang="en-US" sz="1400" kern="0" dirty="0">
                <a:solidFill>
                  <a:schemeClr val="tx1"/>
                </a:solidFill>
                <a:latin typeface="+mn-ea"/>
                <a:ea typeface="+mn-ea"/>
              </a:rPr>
              <a:t>회로 간 납 브리지 또는 단락</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Spur : </a:t>
            </a:r>
            <a:r>
              <a:rPr lang="ko-KR" altLang="en-US" sz="1400" kern="0" dirty="0">
                <a:solidFill>
                  <a:schemeClr val="tx1"/>
                </a:solidFill>
                <a:latin typeface="+mn-ea"/>
                <a:ea typeface="+mn-ea"/>
              </a:rPr>
              <a:t>비정상적으로 돌출된 배선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Spurious Copper : </a:t>
            </a:r>
            <a:r>
              <a:rPr lang="ko-KR" altLang="en-US" sz="1400" kern="0" dirty="0">
                <a:solidFill>
                  <a:schemeClr val="tx1"/>
                </a:solidFill>
                <a:latin typeface="+mn-ea"/>
                <a:ea typeface="+mn-ea"/>
              </a:rPr>
              <a:t>불필요한 구리 패턴</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1CF292C7-85A8-2297-42DB-ACA013CB9C1E}"/>
              </a:ext>
            </a:extLst>
          </p:cNvPr>
          <p:cNvPicPr>
            <a:picLocks noChangeAspect="1"/>
          </p:cNvPicPr>
          <p:nvPr/>
        </p:nvPicPr>
        <p:blipFill>
          <a:blip r:embed="rId3"/>
          <a:stretch>
            <a:fillRect/>
          </a:stretch>
        </p:blipFill>
        <p:spPr>
          <a:xfrm>
            <a:off x="5003954" y="818971"/>
            <a:ext cx="4140046" cy="1273175"/>
          </a:xfrm>
          <a:prstGeom prst="rect">
            <a:avLst/>
          </a:prstGeom>
        </p:spPr>
      </p:pic>
      <p:pic>
        <p:nvPicPr>
          <p:cNvPr id="13" name="그림 12">
            <a:extLst>
              <a:ext uri="{FF2B5EF4-FFF2-40B4-BE49-F238E27FC236}">
                <a16:creationId xmlns:a16="http://schemas.microsoft.com/office/drawing/2014/main" id="{3C024258-0692-3344-4D9E-0D8613FD583A}"/>
              </a:ext>
            </a:extLst>
          </p:cNvPr>
          <p:cNvPicPr>
            <a:picLocks noChangeAspect="1"/>
          </p:cNvPicPr>
          <p:nvPr/>
        </p:nvPicPr>
        <p:blipFill>
          <a:blip r:embed="rId4"/>
          <a:stretch>
            <a:fillRect/>
          </a:stretch>
        </p:blipFill>
        <p:spPr>
          <a:xfrm>
            <a:off x="6372021" y="2092146"/>
            <a:ext cx="2682070" cy="4180684"/>
          </a:xfrm>
          <a:prstGeom prst="rect">
            <a:avLst/>
          </a:prstGeom>
        </p:spPr>
      </p:pic>
    </p:spTree>
    <p:extLst>
      <p:ext uri="{BB962C8B-B14F-4D97-AF65-F5344CB8AC3E}">
        <p14:creationId xmlns:p14="http://schemas.microsoft.com/office/powerpoint/2010/main" val="26820753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4697120"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주제의 연구 방향에 있어</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리뷰 논문의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177163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향후 연구 방안</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41424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리뷰 논문의 개선 방안</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본 주제로의 적용 방안</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884553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B55EB-F577-218A-6319-0EB54A7733C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414C435-C4FA-2319-A34F-9DFA5A8534AF}"/>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CAEBC19D-B597-85EB-6E48-8778C22CD098}"/>
              </a:ext>
            </a:extLst>
          </p:cNvPr>
          <p:cNvSpPr txBox="1">
            <a:spLocks noChangeArrowheads="1"/>
          </p:cNvSpPr>
          <p:nvPr/>
        </p:nvSpPr>
        <p:spPr bwMode="auto">
          <a:xfrm>
            <a:off x="400012" y="1088974"/>
            <a:ext cx="8402035" cy="501053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환경 및 평가 방법</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소프트웨어 환경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pl-PL" altLang="ko-KR" sz="1400" kern="0" dirty="0">
                <a:solidFill>
                  <a:schemeClr val="tx1"/>
                </a:solidFill>
                <a:latin typeface="+mn-ea"/>
                <a:ea typeface="+mn-ea"/>
              </a:rPr>
              <a:t>PyTorch v1.7.1</a:t>
            </a:r>
            <a:r>
              <a:rPr lang="en-US" altLang="ko-KR" sz="1400" kern="0" dirty="0">
                <a:solidFill>
                  <a:schemeClr val="tx1"/>
                </a:solidFill>
                <a:latin typeface="+mn-ea"/>
                <a:ea typeface="+mn-ea"/>
              </a:rPr>
              <a:t> /</a:t>
            </a:r>
            <a:r>
              <a:rPr lang="pl-PL" altLang="ko-KR" sz="1400" kern="0" dirty="0">
                <a:solidFill>
                  <a:schemeClr val="tx1"/>
                </a:solidFill>
                <a:latin typeface="+mn-ea"/>
                <a:ea typeface="+mn-ea"/>
              </a:rPr>
              <a:t> CUDA 11.1</a:t>
            </a:r>
            <a:r>
              <a:rPr lang="en-US" altLang="ko-KR" sz="1400" kern="0" dirty="0">
                <a:solidFill>
                  <a:schemeClr val="tx1"/>
                </a:solidFill>
                <a:latin typeface="+mn-ea"/>
                <a:ea typeface="+mn-ea"/>
              </a:rPr>
              <a:t> /</a:t>
            </a:r>
            <a:r>
              <a:rPr lang="pl-PL" altLang="ko-KR" sz="1400" kern="0" dirty="0">
                <a:solidFill>
                  <a:schemeClr val="tx1"/>
                </a:solidFill>
                <a:latin typeface="+mn-ea"/>
                <a:ea typeface="+mn-ea"/>
              </a:rPr>
              <a:t> cuDNN v8.0.35</a:t>
            </a:r>
            <a:r>
              <a:rPr lang="en-US" altLang="ko-KR" sz="1400" kern="0" dirty="0">
                <a:solidFill>
                  <a:schemeClr val="tx1"/>
                </a:solidFill>
                <a:latin typeface="+mn-ea"/>
                <a:ea typeface="+mn-ea"/>
              </a:rPr>
              <a:t> (</a:t>
            </a:r>
            <a:r>
              <a:rPr lang="pl-PL" altLang="ko-KR" sz="1400" kern="0" dirty="0">
                <a:solidFill>
                  <a:srgbClr val="FF0000"/>
                </a:solidFill>
                <a:latin typeface="+mn-ea"/>
                <a:ea typeface="+mn-ea"/>
              </a:rPr>
              <a:t>PyTorch v1.</a:t>
            </a:r>
            <a:r>
              <a:rPr lang="en-US" altLang="ko-KR" sz="1400" kern="0" dirty="0">
                <a:solidFill>
                  <a:srgbClr val="FF0000"/>
                </a:solidFill>
                <a:latin typeface="+mn-ea"/>
                <a:ea typeface="+mn-ea"/>
              </a:rPr>
              <a:t>8</a:t>
            </a:r>
            <a:r>
              <a:rPr lang="pl-PL" altLang="ko-KR" sz="1400" kern="0" dirty="0">
                <a:solidFill>
                  <a:srgbClr val="FF0000"/>
                </a:solidFill>
                <a:latin typeface="+mn-ea"/>
                <a:ea typeface="+mn-ea"/>
              </a:rPr>
              <a:t>.</a:t>
            </a:r>
            <a:r>
              <a:rPr lang="en-US" altLang="ko-KR" sz="1400" kern="0" dirty="0">
                <a:solidFill>
                  <a:srgbClr val="FF0000"/>
                </a:solidFill>
                <a:latin typeface="+mn-ea"/>
                <a:ea typeface="+mn-ea"/>
              </a:rPr>
              <a:t>0 /</a:t>
            </a:r>
            <a:r>
              <a:rPr lang="pl-PL" altLang="ko-KR" sz="1400" kern="0" dirty="0">
                <a:solidFill>
                  <a:srgbClr val="FF0000"/>
                </a:solidFill>
                <a:latin typeface="+mn-ea"/>
                <a:ea typeface="+mn-ea"/>
              </a:rPr>
              <a:t> CUDA 11.1</a:t>
            </a:r>
            <a:r>
              <a:rPr lang="en-US" altLang="ko-KR" sz="1400" kern="0" dirty="0">
                <a:solidFill>
                  <a:srgbClr val="FF0000"/>
                </a:solidFill>
                <a:latin typeface="+mn-ea"/>
                <a:ea typeface="+mn-ea"/>
              </a:rPr>
              <a:t> /</a:t>
            </a:r>
            <a:r>
              <a:rPr lang="pl-PL" altLang="ko-KR" sz="1400" kern="0" dirty="0">
                <a:solidFill>
                  <a:srgbClr val="FF0000"/>
                </a:solidFill>
                <a:latin typeface="+mn-ea"/>
                <a:ea typeface="+mn-ea"/>
              </a:rPr>
              <a:t> cuDNN v8.0.35</a:t>
            </a:r>
            <a:r>
              <a:rPr lang="en-US" altLang="ko-KR" sz="1400" kern="0" dirty="0">
                <a:solidFill>
                  <a:srgbClr val="FF0000"/>
                </a:solidFill>
                <a:latin typeface="+mn-ea"/>
                <a:ea typeface="+mn-ea"/>
              </a:rPr>
              <a:t>)</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NVIDIA GeForce RTX3070 (8GB VRAM) (</a:t>
            </a:r>
            <a:r>
              <a:rPr lang="en-US" altLang="ko-KR" sz="1400" kern="0" dirty="0">
                <a:solidFill>
                  <a:srgbClr val="FF0000"/>
                </a:solidFill>
                <a:latin typeface="+mn-ea"/>
                <a:ea typeface="+mn-ea"/>
              </a:rPr>
              <a:t>NVIDIA GeForce RTX3080TI (12GB VRAM))</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이미지 </a:t>
            </a:r>
            <a:r>
              <a:rPr lang="en-US" altLang="ko-KR" sz="1400" kern="0" dirty="0">
                <a:solidFill>
                  <a:schemeClr val="tx1"/>
                </a:solidFill>
                <a:latin typeface="+mn-ea"/>
                <a:ea typeface="+mn-ea"/>
              </a:rPr>
              <a:t>Size: 608 X 608</a:t>
            </a: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Batch</a:t>
            </a:r>
            <a:r>
              <a:rPr lang="ko-KR" altLang="en-US" sz="1400" kern="0" dirty="0">
                <a:solidFill>
                  <a:schemeClr val="tx1"/>
                </a:solidFill>
                <a:latin typeface="+mn-ea"/>
                <a:ea typeface="+mn-ea"/>
              </a:rPr>
              <a:t> </a:t>
            </a:r>
            <a:r>
              <a:rPr lang="en-US" altLang="ko-KR" sz="1400" kern="0" dirty="0">
                <a:solidFill>
                  <a:schemeClr val="tx1"/>
                </a:solidFill>
                <a:latin typeface="+mn-ea"/>
                <a:ea typeface="+mn-ea"/>
              </a:rPr>
              <a:t>size:</a:t>
            </a:r>
            <a:r>
              <a:rPr lang="ko-KR" altLang="en-US" sz="1400" kern="0" dirty="0">
                <a:solidFill>
                  <a:schemeClr val="tx1"/>
                </a:solidFill>
                <a:latin typeface="+mn-ea"/>
                <a:ea typeface="+mn-ea"/>
              </a:rPr>
              <a:t> </a:t>
            </a:r>
            <a:r>
              <a:rPr lang="en-US" altLang="ko-KR" sz="1400" kern="0" dirty="0">
                <a:solidFill>
                  <a:schemeClr val="tx1"/>
                </a:solidFill>
                <a:latin typeface="+mn-ea"/>
                <a:ea typeface="+mn-ea"/>
              </a:rPr>
              <a:t>34</a:t>
            </a: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Optimizer : SGD (weight decay : 0.0005 / </a:t>
            </a:r>
            <a:r>
              <a:rPr lang="en-US" altLang="ko-KR" sz="1400" kern="0" dirty="0" err="1">
                <a:solidFill>
                  <a:schemeClr val="tx1"/>
                </a:solidFill>
                <a:latin typeface="+mn-ea"/>
                <a:ea typeface="+mn-ea"/>
              </a:rPr>
              <a:t>lr</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0.01)</a:t>
            </a:r>
          </a:p>
          <a:p>
            <a:pPr marL="806450" lvl="2" indent="-179388">
              <a:lnSpc>
                <a:spcPct val="130000"/>
              </a:lnSpc>
              <a:spcBef>
                <a:spcPts val="600"/>
              </a:spcBef>
              <a:buFont typeface="Wingdings" panose="05000000000000000000" pitchFamily="2" charset="2"/>
              <a:buChar char="§"/>
            </a:pPr>
            <a:r>
              <a:rPr lang="ko-KR" altLang="en-US" sz="1400" kern="0" dirty="0" err="1">
                <a:solidFill>
                  <a:schemeClr val="tx1"/>
                </a:solidFill>
                <a:latin typeface="+mn-ea"/>
                <a:ea typeface="+mn-ea"/>
              </a:rPr>
              <a:t>하이퍼파라미터</a:t>
            </a:r>
            <a:r>
              <a:rPr lang="en-US" altLang="ko-KR" sz="1400" kern="0" dirty="0">
                <a:solidFill>
                  <a:schemeClr val="tx1"/>
                </a:solidFill>
                <a:latin typeface="+mn-ea"/>
                <a:ea typeface="+mn-ea"/>
              </a:rPr>
              <a:t>: YOLOv5 </a:t>
            </a:r>
            <a:r>
              <a:rPr lang="ko-KR" altLang="en-US" sz="1400" kern="0" dirty="0">
                <a:solidFill>
                  <a:schemeClr val="tx1"/>
                </a:solidFill>
                <a:latin typeface="+mn-ea"/>
                <a:ea typeface="+mn-ea"/>
              </a:rPr>
              <a:t>기본 값 유지</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입력크기 </a:t>
            </a:r>
            <a:r>
              <a:rPr lang="en-US" altLang="ko-KR" sz="1400" kern="0" dirty="0">
                <a:solidFill>
                  <a:schemeClr val="tx1"/>
                </a:solidFill>
                <a:latin typeface="+mn-ea"/>
                <a:ea typeface="+mn-ea"/>
              </a:rPr>
              <a:t>: 640x640</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모멘텀</a:t>
            </a:r>
            <a:r>
              <a:rPr lang="en-US" altLang="ko-KR" sz="1400" kern="0" dirty="0">
                <a:solidFill>
                  <a:schemeClr val="tx1"/>
                </a:solidFill>
                <a:latin typeface="+mn-ea"/>
                <a:ea typeface="+mn-ea"/>
              </a:rPr>
              <a:t>(momentum)</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0.937</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가중치 감소</a:t>
            </a:r>
            <a:r>
              <a:rPr lang="en-US" altLang="ko-KR" sz="1400" kern="0" dirty="0">
                <a:solidFill>
                  <a:schemeClr val="tx1"/>
                </a:solidFill>
                <a:latin typeface="+mn-ea"/>
                <a:ea typeface="+mn-ea"/>
              </a:rPr>
              <a:t>(</a:t>
            </a:r>
            <a:r>
              <a:rPr lang="en-US" altLang="ko-KR" sz="1400" kern="0" dirty="0" err="1">
                <a:solidFill>
                  <a:schemeClr val="tx1"/>
                </a:solidFill>
                <a:latin typeface="+mn-ea"/>
                <a:ea typeface="+mn-ea"/>
              </a:rPr>
              <a:t>weight_decay</a:t>
            </a:r>
            <a:r>
              <a:rPr lang="en-US" altLang="ko-KR" sz="1400" kern="0" dirty="0">
                <a:solidFill>
                  <a:schemeClr val="tx1"/>
                </a:solidFill>
                <a:latin typeface="+mn-ea"/>
                <a:ea typeface="+mn-ea"/>
              </a:rPr>
              <a:t>) : 0.0005</a:t>
            </a: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hsv_h</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err="1">
                <a:solidFill>
                  <a:schemeClr val="tx1"/>
                </a:solidFill>
                <a:latin typeface="+mn-ea"/>
                <a:ea typeface="+mn-ea"/>
              </a:rPr>
              <a:t>hsv_s</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err="1">
                <a:solidFill>
                  <a:schemeClr val="tx1"/>
                </a:solidFill>
                <a:latin typeface="+mn-ea"/>
                <a:ea typeface="+mn-ea"/>
              </a:rPr>
              <a:t>hsv_v</a:t>
            </a:r>
            <a:r>
              <a:rPr lang="en-US" altLang="ko-KR" sz="1400" kern="0" dirty="0">
                <a:solidFill>
                  <a:schemeClr val="tx1"/>
                </a:solidFill>
                <a:latin typeface="+mn-ea"/>
                <a:ea typeface="+mn-ea"/>
              </a:rPr>
              <a:t>(</a:t>
            </a:r>
            <a:r>
              <a:rPr lang="ko-KR" altLang="en-US" sz="1400" kern="0" dirty="0">
                <a:solidFill>
                  <a:schemeClr val="tx1"/>
                </a:solidFill>
                <a:latin typeface="+mn-ea"/>
                <a:ea typeface="+mn-ea"/>
              </a:rPr>
              <a:t>이미지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색도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채도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밝기 증강 정도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0.015,</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0.7,</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0.4</a:t>
            </a:r>
          </a:p>
          <a:p>
            <a:pPr marL="627062" lvl="2" indent="0">
              <a:lnSpc>
                <a:spcPct val="130000"/>
              </a:lnSpc>
              <a:spcBef>
                <a:spcPts val="600"/>
              </a:spcBef>
              <a:buNone/>
            </a:pPr>
            <a:r>
              <a:rPr lang="en-US" altLang="ko-KR" sz="1400" kern="0" dirty="0">
                <a:solidFill>
                  <a:schemeClr val="tx1"/>
                </a:solidFill>
                <a:latin typeface="+mn-ea"/>
                <a:ea typeface="+mn-ea"/>
              </a:rPr>
              <a:t>   - box, obj, </a:t>
            </a:r>
            <a:r>
              <a:rPr lang="en-US" altLang="ko-KR" sz="1400" kern="0" dirty="0" err="1">
                <a:solidFill>
                  <a:schemeClr val="tx1"/>
                </a:solidFill>
                <a:latin typeface="+mn-ea"/>
                <a:ea typeface="+mn-ea"/>
              </a:rPr>
              <a:t>cls</a:t>
            </a:r>
            <a:r>
              <a:rPr lang="en-US" altLang="ko-KR" sz="1400" kern="0" dirty="0">
                <a:solidFill>
                  <a:schemeClr val="tx1"/>
                </a:solidFill>
                <a:latin typeface="+mn-ea"/>
                <a:ea typeface="+mn-ea"/>
              </a:rPr>
              <a:t>(</a:t>
            </a:r>
            <a:r>
              <a:rPr lang="ko-KR" altLang="en-US" sz="1400" kern="0" dirty="0">
                <a:solidFill>
                  <a:schemeClr val="tx1"/>
                </a:solidFill>
                <a:latin typeface="+mn-ea"/>
                <a:ea typeface="+mn-ea"/>
              </a:rPr>
              <a:t>손실 함수 가중치</a:t>
            </a:r>
            <a:r>
              <a:rPr lang="en-US" altLang="ko-KR" sz="1400" kern="0" dirty="0">
                <a:solidFill>
                  <a:schemeClr val="tx1"/>
                </a:solidFill>
                <a:latin typeface="+mn-ea"/>
                <a:ea typeface="+mn-ea"/>
              </a:rPr>
              <a:t>(</a:t>
            </a:r>
            <a:r>
              <a:rPr lang="en-US" altLang="ko-KR" sz="1400" kern="0" dirty="0" err="1">
                <a:solidFill>
                  <a:schemeClr val="tx1"/>
                </a:solidFill>
                <a:latin typeface="+mn-ea"/>
                <a:ea typeface="+mn-ea"/>
              </a:rPr>
              <a:t>bbox</a:t>
            </a:r>
            <a:r>
              <a:rPr lang="en-US" altLang="ko-KR" sz="1400" kern="0" dirty="0">
                <a:solidFill>
                  <a:schemeClr val="tx1"/>
                </a:solidFill>
                <a:latin typeface="+mn-ea"/>
                <a:ea typeface="+mn-ea"/>
              </a:rPr>
              <a:t>,</a:t>
            </a:r>
            <a:r>
              <a:rPr lang="ko-KR" altLang="en-US" sz="1400" kern="0" dirty="0">
                <a:solidFill>
                  <a:schemeClr val="tx1"/>
                </a:solidFill>
                <a:latin typeface="+mn-ea"/>
                <a:ea typeface="+mn-ea"/>
              </a:rPr>
              <a:t> 객체성</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클래스</a:t>
            </a:r>
            <a:r>
              <a:rPr lang="en-US" altLang="ko-KR" sz="1400" kern="0" dirty="0">
                <a:solidFill>
                  <a:schemeClr val="tx1"/>
                </a:solidFill>
                <a:latin typeface="+mn-ea"/>
                <a:ea typeface="+mn-ea"/>
              </a:rPr>
              <a:t>) : 0.05, 1.0, 0.5</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기타 기본 값 유지</a:t>
            </a:r>
            <a:endParaRPr lang="en-US" altLang="ko-KR" sz="1400" kern="0" dirty="0">
              <a:solidFill>
                <a:schemeClr val="tx1"/>
              </a:solidFill>
              <a:latin typeface="+mn-ea"/>
              <a:ea typeface="+mn-ea"/>
            </a:endParaRPr>
          </a:p>
        </p:txBody>
      </p:sp>
      <p:sp>
        <p:nvSpPr>
          <p:cNvPr id="3" name="TextBox 2">
            <a:extLst>
              <a:ext uri="{FF2B5EF4-FFF2-40B4-BE49-F238E27FC236}">
                <a16:creationId xmlns:a16="http://schemas.microsoft.com/office/drawing/2014/main" id="{B1E88D42-B81D-87A6-583C-BDD0D0F6676C}"/>
              </a:ext>
            </a:extLst>
          </p:cNvPr>
          <p:cNvSpPr txBox="1"/>
          <p:nvPr/>
        </p:nvSpPr>
        <p:spPr>
          <a:xfrm>
            <a:off x="4913954" y="1628980"/>
            <a:ext cx="4230046" cy="276999"/>
          </a:xfrm>
          <a:prstGeom prst="rect">
            <a:avLst/>
          </a:prstGeom>
          <a:noFill/>
        </p:spPr>
        <p:txBody>
          <a:bodyPr wrap="square">
            <a:spAutoFit/>
          </a:bodyPr>
          <a:lstStyle/>
          <a:p>
            <a:pPr algn="l"/>
            <a:r>
              <a:rPr lang="en-US" altLang="ko-KR" sz="1200" b="1" dirty="0">
                <a:solidFill>
                  <a:schemeClr val="tx2"/>
                </a:solidFill>
              </a:rPr>
              <a:t>* </a:t>
            </a:r>
            <a:r>
              <a:rPr lang="ko-KR" altLang="en-US" sz="1200" b="1" dirty="0">
                <a:solidFill>
                  <a:schemeClr val="tx2"/>
                </a:solidFill>
              </a:rPr>
              <a:t>빨간 글씨 부분은 해당 논문을 실제 구현하였을 때 환경임</a:t>
            </a:r>
            <a:endParaRPr lang="ko-KR" altLang="en-US" sz="1200" dirty="0">
              <a:solidFill>
                <a:schemeClr val="tx2"/>
              </a:solidFill>
            </a:endParaRPr>
          </a:p>
        </p:txBody>
      </p:sp>
    </p:spTree>
    <p:extLst>
      <p:ext uri="{BB962C8B-B14F-4D97-AF65-F5344CB8AC3E}">
        <p14:creationId xmlns:p14="http://schemas.microsoft.com/office/powerpoint/2010/main" val="29995152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22D5-42C5-7CE6-0414-04BF407B0A6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4864FA2-0C07-8F24-F6B6-5EFAD430C6E7}"/>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D8D80A53-0945-85C8-688C-F7A7EADF5C4C}"/>
              </a:ext>
            </a:extLst>
          </p:cNvPr>
          <p:cNvSpPr txBox="1">
            <a:spLocks noChangeArrowheads="1"/>
          </p:cNvSpPr>
          <p:nvPr/>
        </p:nvSpPr>
        <p:spPr bwMode="auto">
          <a:xfrm>
            <a:off x="400012" y="1088974"/>
            <a:ext cx="8402035" cy="370864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환경 및 평가 방법</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평가 방법</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PASCAL VOC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a:t>
            </a:r>
            <a:r>
              <a:rPr lang="en-US" altLang="ko-KR" sz="1400" kern="0" dirty="0">
                <a:solidFill>
                  <a:schemeClr val="tx1"/>
                </a:solidFill>
                <a:latin typeface="+mn-ea"/>
                <a:ea typeface="+mn-ea"/>
                <a:hlinkClick r:id="rId3"/>
              </a:rPr>
              <a:t>mAP@0.5</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및 </a:t>
            </a:r>
            <a:r>
              <a:rPr lang="en-US" altLang="ko-KR" sz="1400" kern="0" dirty="0">
                <a:solidFill>
                  <a:schemeClr val="tx1"/>
                </a:solidFill>
                <a:latin typeface="+mn-ea"/>
                <a:ea typeface="+mn-ea"/>
              </a:rPr>
              <a:t>COCO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a:t>
            </a:r>
            <a:r>
              <a:rPr lang="en-US" altLang="ko-KR" sz="1400" kern="0" dirty="0">
                <a:solidFill>
                  <a:schemeClr val="tx1"/>
                </a:solidFill>
                <a:latin typeface="+mn-ea"/>
                <a:ea typeface="+mn-ea"/>
                <a:hlinkClick r:id="rId4"/>
              </a:rPr>
              <a:t>mAP@0.5:0.05:0.95</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사용하여 성능을 평가</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AP(Average Precision): P-R Curve(Recall</a:t>
            </a:r>
            <a:r>
              <a:rPr lang="ko-KR" altLang="en-US" sz="1400" kern="0" dirty="0">
                <a:solidFill>
                  <a:schemeClr val="tx1">
                    <a:lumMod val="50000"/>
                    <a:lumOff val="50000"/>
                  </a:schemeClr>
                </a:solidFill>
                <a:latin typeface="+mn-ea"/>
                <a:ea typeface="+mn-ea"/>
              </a:rPr>
              <a:t>의 변화에 따른 </a:t>
            </a:r>
            <a:r>
              <a:rPr lang="en-US" altLang="ko-KR" sz="1400" kern="0" dirty="0">
                <a:solidFill>
                  <a:schemeClr val="tx1">
                    <a:lumMod val="50000"/>
                    <a:lumOff val="50000"/>
                  </a:schemeClr>
                </a:solidFill>
                <a:latin typeface="+mn-ea"/>
                <a:ea typeface="+mn-ea"/>
              </a:rPr>
              <a:t>Precision</a:t>
            </a:r>
            <a:r>
              <a:rPr lang="ko-KR" altLang="en-US" sz="1400" kern="0" dirty="0">
                <a:solidFill>
                  <a:schemeClr val="tx1">
                    <a:lumMod val="50000"/>
                    <a:lumOff val="50000"/>
                  </a:schemeClr>
                </a:solidFill>
                <a:latin typeface="+mn-ea"/>
                <a:ea typeface="+mn-ea"/>
              </a:rPr>
              <a:t>을 나타낸 곡선으로</a:t>
            </a:r>
            <a:r>
              <a:rPr lang="en-US" altLang="ko-KR" sz="1400" kern="0" dirty="0">
                <a:solidFill>
                  <a:schemeClr val="tx1">
                    <a:lumMod val="50000"/>
                    <a:lumOff val="50000"/>
                  </a:schemeClr>
                </a:solidFill>
                <a:latin typeface="+mn-ea"/>
                <a:ea typeface="+mn-ea"/>
              </a:rPr>
              <a:t>, x</a:t>
            </a:r>
            <a:r>
              <a:rPr lang="ko-KR" altLang="en-US" sz="1400" kern="0" dirty="0">
                <a:solidFill>
                  <a:schemeClr val="tx1">
                    <a:lumMod val="50000"/>
                    <a:lumOff val="50000"/>
                  </a:schemeClr>
                </a:solidFill>
                <a:latin typeface="+mn-ea"/>
                <a:ea typeface="+mn-ea"/>
              </a:rPr>
              <a:t>축이 </a:t>
            </a:r>
            <a:r>
              <a:rPr lang="en-US" altLang="ko-KR" sz="1400" kern="0" dirty="0">
                <a:solidFill>
                  <a:schemeClr val="tx1">
                    <a:lumMod val="50000"/>
                    <a:lumOff val="50000"/>
                  </a:schemeClr>
                </a:solidFill>
                <a:latin typeface="+mn-ea"/>
                <a:ea typeface="+mn-ea"/>
              </a:rPr>
              <a:t>Recall, y</a:t>
            </a:r>
            <a:r>
              <a:rPr lang="ko-KR" altLang="en-US" sz="1400" kern="0" dirty="0">
                <a:solidFill>
                  <a:schemeClr val="tx1">
                    <a:lumMod val="50000"/>
                    <a:lumOff val="50000"/>
                  </a:schemeClr>
                </a:solidFill>
                <a:latin typeface="+mn-ea"/>
                <a:ea typeface="+mn-ea"/>
              </a:rPr>
              <a:t>축이 </a:t>
            </a:r>
            <a:r>
              <a:rPr lang="en-US" altLang="ko-KR" sz="1400" kern="0" dirty="0">
                <a:solidFill>
                  <a:schemeClr val="tx1">
                    <a:lumMod val="50000"/>
                    <a:lumOff val="50000"/>
                  </a:schemeClr>
                </a:solidFill>
                <a:latin typeface="+mn-ea"/>
                <a:ea typeface="+mn-ea"/>
              </a:rPr>
              <a:t>Precision)</a:t>
            </a:r>
            <a:r>
              <a:rPr lang="ko-KR" altLang="en-US" sz="1400" kern="0" dirty="0">
                <a:solidFill>
                  <a:schemeClr val="tx1">
                    <a:lumMod val="50000"/>
                    <a:lumOff val="50000"/>
                  </a:schemeClr>
                </a:solidFill>
                <a:latin typeface="+mn-ea"/>
                <a:ea typeface="+mn-ea"/>
              </a:rPr>
              <a:t>의 면적</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(mean Average Precision): </a:t>
            </a:r>
            <a:r>
              <a:rPr lang="ko-KR" altLang="en-US" sz="1400" kern="0" dirty="0">
                <a:solidFill>
                  <a:schemeClr val="tx1">
                    <a:lumMod val="50000"/>
                    <a:lumOff val="50000"/>
                  </a:schemeClr>
                </a:solidFill>
                <a:latin typeface="+mn-ea"/>
                <a:ea typeface="+mn-ea"/>
              </a:rPr>
              <a:t>여러 </a:t>
            </a:r>
            <a:r>
              <a:rPr lang="en-US" altLang="ko-KR" sz="1400" kern="0" dirty="0">
                <a:solidFill>
                  <a:schemeClr val="tx1">
                    <a:lumMod val="50000"/>
                    <a:lumOff val="50000"/>
                  </a:schemeClr>
                </a:solidFill>
                <a:latin typeface="+mn-ea"/>
                <a:ea typeface="+mn-ea"/>
              </a:rPr>
              <a:t>Object</a:t>
            </a:r>
            <a:r>
              <a:rPr lang="ko-KR" altLang="en-US" sz="1400" kern="0" dirty="0">
                <a:solidFill>
                  <a:schemeClr val="tx1">
                    <a:lumMod val="50000"/>
                    <a:lumOff val="50000"/>
                  </a:schemeClr>
                </a:solidFill>
                <a:latin typeface="+mn-ea"/>
                <a:ea typeface="+mn-ea"/>
              </a:rPr>
              <a:t>에 대한 </a:t>
            </a:r>
            <a:r>
              <a:rPr lang="en-US" altLang="ko-KR" sz="1400" kern="0" dirty="0">
                <a:solidFill>
                  <a:schemeClr val="tx1">
                    <a:lumMod val="50000"/>
                    <a:lumOff val="50000"/>
                  </a:schemeClr>
                </a:solidFill>
                <a:latin typeface="+mn-ea"/>
                <a:ea typeface="+mn-ea"/>
              </a:rPr>
              <a:t>AP</a:t>
            </a:r>
            <a:r>
              <a:rPr lang="ko-KR" altLang="en-US" sz="1400" kern="0" dirty="0">
                <a:solidFill>
                  <a:schemeClr val="tx1">
                    <a:lumMod val="50000"/>
                    <a:lumOff val="50000"/>
                  </a:schemeClr>
                </a:solidFill>
                <a:latin typeface="+mn-ea"/>
                <a:ea typeface="+mn-ea"/>
              </a:rPr>
              <a:t>를 평균한 값</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 0.5: </a:t>
            </a:r>
            <a:r>
              <a:rPr lang="ko-KR" altLang="en-US" sz="1400" kern="0" dirty="0">
                <a:solidFill>
                  <a:schemeClr val="tx1">
                    <a:lumMod val="50000"/>
                    <a:lumOff val="50000"/>
                  </a:schemeClr>
                </a:solidFill>
                <a:latin typeface="+mn-ea"/>
                <a:ea typeface="+mn-ea"/>
              </a:rPr>
              <a:t>이미지에서 물체를 인식하는 모델의 성능을 평가하는 지표인 </a:t>
            </a:r>
            <a:r>
              <a:rPr lang="en-US" altLang="ko-KR" sz="1400" kern="0" dirty="0" err="1">
                <a:solidFill>
                  <a:schemeClr val="tx1">
                    <a:lumMod val="50000"/>
                    <a:lumOff val="50000"/>
                  </a:schemeClr>
                </a:solidFill>
                <a:latin typeface="+mn-ea"/>
                <a:ea typeface="+mn-ea"/>
              </a:rPr>
              <a:t>mAP</a:t>
            </a:r>
            <a:r>
              <a:rPr lang="ko-KR" altLang="en-US" sz="1400" kern="0" dirty="0">
                <a:solidFill>
                  <a:schemeClr val="tx1">
                    <a:lumMod val="50000"/>
                    <a:lumOff val="50000"/>
                  </a:schemeClr>
                </a:solidFill>
                <a:latin typeface="+mn-ea"/>
                <a:ea typeface="+mn-ea"/>
              </a:rPr>
              <a:t>에서 </a:t>
            </a:r>
            <a:r>
              <a:rPr lang="en-US" altLang="ko-KR" sz="1400" kern="0" dirty="0" err="1">
                <a:solidFill>
                  <a:schemeClr val="tx1">
                    <a:lumMod val="50000"/>
                    <a:lumOff val="50000"/>
                  </a:schemeClr>
                </a:solidFill>
                <a:latin typeface="+mn-ea"/>
                <a:ea typeface="+mn-ea"/>
              </a:rPr>
              <a:t>IoU</a:t>
            </a:r>
            <a:r>
              <a:rPr lang="en-US" altLang="ko-KR" sz="1400" kern="0" dirty="0">
                <a:solidFill>
                  <a:schemeClr val="tx1">
                    <a:lumMod val="50000"/>
                    <a:lumOff val="50000"/>
                  </a:schemeClr>
                </a:solidFill>
                <a:latin typeface="+mn-ea"/>
                <a:ea typeface="+mn-ea"/>
              </a:rPr>
              <a:t>(Intersection over Union) </a:t>
            </a:r>
            <a:r>
              <a:rPr lang="ko-KR" altLang="en-US" sz="1400" kern="0" dirty="0">
                <a:solidFill>
                  <a:schemeClr val="tx1">
                    <a:lumMod val="50000"/>
                    <a:lumOff val="50000"/>
                  </a:schemeClr>
                </a:solidFill>
                <a:latin typeface="+mn-ea"/>
                <a:ea typeface="+mn-ea"/>
              </a:rPr>
              <a:t>값이 </a:t>
            </a:r>
            <a:r>
              <a:rPr lang="en-US" altLang="ko-KR" sz="1400" kern="0" dirty="0">
                <a:solidFill>
                  <a:schemeClr val="tx1">
                    <a:lumMod val="50000"/>
                    <a:lumOff val="50000"/>
                  </a:schemeClr>
                </a:solidFill>
                <a:latin typeface="+mn-ea"/>
                <a:ea typeface="+mn-ea"/>
              </a:rPr>
              <a:t>0.5</a:t>
            </a:r>
            <a:r>
              <a:rPr lang="ko-KR" altLang="en-US" sz="1400" kern="0" dirty="0">
                <a:solidFill>
                  <a:schemeClr val="tx1">
                    <a:lumMod val="50000"/>
                    <a:lumOff val="50000"/>
                  </a:schemeClr>
                </a:solidFill>
                <a:latin typeface="+mn-ea"/>
                <a:ea typeface="+mn-ea"/>
              </a:rPr>
              <a:t>일 때의 값</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 0.5-0.95: </a:t>
            </a:r>
            <a:r>
              <a:rPr lang="ko-KR" altLang="en-US" sz="1400" kern="0" dirty="0">
                <a:solidFill>
                  <a:schemeClr val="tx1">
                    <a:lumMod val="50000"/>
                    <a:lumOff val="50000"/>
                  </a:schemeClr>
                </a:solidFill>
                <a:latin typeface="+mn-ea"/>
                <a:ea typeface="+mn-ea"/>
              </a:rPr>
              <a:t>이미지에서 물체를 인식하는 모델의 성능을 평가하는 지표인 </a:t>
            </a:r>
            <a:r>
              <a:rPr lang="en-US" altLang="ko-KR" sz="1400" kern="0" dirty="0" err="1">
                <a:solidFill>
                  <a:schemeClr val="tx1">
                    <a:lumMod val="50000"/>
                    <a:lumOff val="50000"/>
                  </a:schemeClr>
                </a:solidFill>
                <a:latin typeface="+mn-ea"/>
                <a:ea typeface="+mn-ea"/>
              </a:rPr>
              <a:t>mAP</a:t>
            </a:r>
            <a:r>
              <a:rPr lang="ko-KR" altLang="en-US" sz="1400" kern="0" dirty="0">
                <a:solidFill>
                  <a:schemeClr val="tx1">
                    <a:lumMod val="50000"/>
                    <a:lumOff val="50000"/>
                  </a:schemeClr>
                </a:solidFill>
                <a:latin typeface="+mn-ea"/>
                <a:ea typeface="+mn-ea"/>
              </a:rPr>
              <a:t>에서 </a:t>
            </a:r>
            <a:r>
              <a:rPr lang="en-US" altLang="ko-KR" sz="1400" kern="0" dirty="0" err="1">
                <a:solidFill>
                  <a:schemeClr val="tx1">
                    <a:lumMod val="50000"/>
                    <a:lumOff val="50000"/>
                  </a:schemeClr>
                </a:solidFill>
                <a:latin typeface="+mn-ea"/>
                <a:ea typeface="+mn-ea"/>
              </a:rPr>
              <a:t>IoU</a:t>
            </a:r>
            <a:r>
              <a:rPr lang="en-US" altLang="ko-KR" sz="1400" kern="0" dirty="0">
                <a:solidFill>
                  <a:schemeClr val="tx1">
                    <a:lumMod val="50000"/>
                    <a:lumOff val="50000"/>
                  </a:schemeClr>
                </a:solidFill>
                <a:latin typeface="+mn-ea"/>
                <a:ea typeface="+mn-ea"/>
              </a:rPr>
              <a:t> </a:t>
            </a:r>
            <a:r>
              <a:rPr lang="ko-KR" altLang="en-US" sz="1400" kern="0" dirty="0">
                <a:solidFill>
                  <a:schemeClr val="tx1">
                    <a:lumMod val="50000"/>
                    <a:lumOff val="50000"/>
                  </a:schemeClr>
                </a:solidFill>
                <a:latin typeface="+mn-ea"/>
                <a:ea typeface="+mn-ea"/>
              </a:rPr>
              <a:t>값이 </a:t>
            </a:r>
            <a:r>
              <a:rPr lang="en-US" altLang="ko-KR" sz="1400" kern="0" dirty="0">
                <a:solidFill>
                  <a:schemeClr val="tx1">
                    <a:lumMod val="50000"/>
                    <a:lumOff val="50000"/>
                  </a:schemeClr>
                </a:solidFill>
                <a:latin typeface="+mn-ea"/>
                <a:ea typeface="+mn-ea"/>
              </a:rPr>
              <a:t>0.5</a:t>
            </a:r>
            <a:r>
              <a:rPr lang="ko-KR" altLang="en-US" sz="1400" kern="0" dirty="0">
                <a:solidFill>
                  <a:schemeClr val="tx1">
                    <a:lumMod val="50000"/>
                    <a:lumOff val="50000"/>
                  </a:schemeClr>
                </a:solidFill>
                <a:latin typeface="+mn-ea"/>
                <a:ea typeface="+mn-ea"/>
              </a:rPr>
              <a:t>에서 </a:t>
            </a:r>
            <a:r>
              <a:rPr lang="en-US" altLang="ko-KR" sz="1400" kern="0" dirty="0">
                <a:solidFill>
                  <a:schemeClr val="tx1">
                    <a:lumMod val="50000"/>
                    <a:lumOff val="50000"/>
                  </a:schemeClr>
                </a:solidFill>
                <a:latin typeface="+mn-ea"/>
                <a:ea typeface="+mn-ea"/>
              </a:rPr>
              <a:t>0.95</a:t>
            </a:r>
            <a:r>
              <a:rPr lang="ko-KR" altLang="en-US" sz="1400" kern="0" dirty="0">
                <a:solidFill>
                  <a:schemeClr val="tx1">
                    <a:lumMod val="50000"/>
                    <a:lumOff val="50000"/>
                  </a:schemeClr>
                </a:solidFill>
                <a:latin typeface="+mn-ea"/>
                <a:ea typeface="+mn-ea"/>
              </a:rPr>
              <a:t>까지 </a:t>
            </a:r>
            <a:r>
              <a:rPr lang="en-US" altLang="ko-KR" sz="1400" kern="0" dirty="0">
                <a:solidFill>
                  <a:schemeClr val="tx1">
                    <a:lumMod val="50000"/>
                    <a:lumOff val="50000"/>
                  </a:schemeClr>
                </a:solidFill>
                <a:latin typeface="+mn-ea"/>
                <a:ea typeface="+mn-ea"/>
              </a:rPr>
              <a:t>0.05</a:t>
            </a:r>
            <a:r>
              <a:rPr lang="ko-KR" altLang="en-US" sz="1400" kern="0" dirty="0">
                <a:solidFill>
                  <a:schemeClr val="tx1">
                    <a:lumMod val="50000"/>
                    <a:lumOff val="50000"/>
                  </a:schemeClr>
                </a:solidFill>
                <a:latin typeface="+mn-ea"/>
                <a:ea typeface="+mn-ea"/>
              </a:rPr>
              <a:t>씩 증가할 때의 값</a:t>
            </a:r>
            <a:endParaRPr lang="en-US" altLang="ko-KR" sz="1400" kern="0" dirty="0">
              <a:solidFill>
                <a:schemeClr val="tx1">
                  <a:lumMod val="50000"/>
                  <a:lumOff val="50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모델의 효율성 평가를 위해 초당 프레임</a:t>
            </a:r>
            <a:r>
              <a:rPr lang="en-US" altLang="ko-KR" sz="1400" kern="0" dirty="0">
                <a:solidFill>
                  <a:schemeClr val="tx1"/>
                </a:solidFill>
                <a:latin typeface="+mn-ea"/>
                <a:ea typeface="+mn-ea"/>
              </a:rPr>
              <a:t>(FPS) </a:t>
            </a:r>
            <a:r>
              <a:rPr lang="ko-KR" altLang="en-US" sz="1400" kern="0" dirty="0">
                <a:solidFill>
                  <a:schemeClr val="tx1"/>
                </a:solidFill>
                <a:latin typeface="+mn-ea"/>
                <a:ea typeface="+mn-ea"/>
              </a:rPr>
              <a:t>단위로 프레임 처리 속도를 측정</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410704759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33705-34B1-3A7C-0644-13E600BB984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CC2C53B-D56C-682C-CCF4-E40C4E8AC100}"/>
              </a:ext>
            </a:extLst>
          </p:cNvPr>
          <p:cNvSpPr txBox="1">
            <a:spLocks noChangeArrowheads="1"/>
          </p:cNvSpPr>
          <p:nvPr/>
        </p:nvSpPr>
        <p:spPr bwMode="auto">
          <a:xfrm>
            <a:off x="400012" y="1088974"/>
            <a:ext cx="8312034" cy="386419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결과</a:t>
            </a:r>
            <a:endParaRPr lang="en-US" altLang="ko-KR" sz="1800" kern="0" dirty="0">
              <a:solidFill>
                <a:schemeClr val="accent1">
                  <a:lumMod val="75000"/>
                </a:schemeClr>
              </a:solidFill>
            </a:endParaRPr>
          </a:p>
          <a:p>
            <a:pPr marL="586160" lvl="1" indent="-342900">
              <a:lnSpc>
                <a:spcPct val="130000"/>
              </a:lnSpc>
              <a:spcBef>
                <a:spcPts val="600"/>
              </a:spcBef>
              <a:buAutoNum type="arabicParenR"/>
            </a:pPr>
            <a:r>
              <a:rPr lang="ko-KR" altLang="en-US" sz="1600" kern="0" dirty="0">
                <a:solidFill>
                  <a:schemeClr val="tx1"/>
                </a:solidFill>
                <a:latin typeface="+mn-ea"/>
                <a:ea typeface="+mn-ea"/>
              </a:rPr>
              <a:t>최신 기술과의 비교</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공개적으로 사용 가능한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 데이터 세트에 대한 실험 결과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제안하는 모델은 </a:t>
            </a:r>
            <a:r>
              <a:rPr lang="en-US" altLang="ko-KR" sz="1400" kern="0" dirty="0">
                <a:solidFill>
                  <a:schemeClr val="tx1"/>
                </a:solidFill>
                <a:latin typeface="+mn-ea"/>
                <a:ea typeface="+mn-ea"/>
              </a:rPr>
              <a:t>PASCAL VOC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(mean-average precision)</a:t>
            </a:r>
            <a:r>
              <a:rPr lang="ko-KR" altLang="en-US" sz="1400" kern="0" dirty="0">
                <a:solidFill>
                  <a:schemeClr val="tx1"/>
                </a:solidFill>
                <a:latin typeface="+mn-ea"/>
                <a:ea typeface="+mn-ea"/>
              </a:rPr>
              <a:t>에서</a:t>
            </a:r>
            <a:r>
              <a:rPr lang="en-US" altLang="ko-KR" sz="1400" kern="0" dirty="0">
                <a:solidFill>
                  <a:schemeClr val="tx1"/>
                </a:solidFill>
                <a:latin typeface="+mn-ea"/>
                <a:ea typeface="+mn-ea"/>
              </a:rPr>
              <a:t> 99.17%</a:t>
            </a:r>
            <a:r>
              <a:rPr lang="ko-KR" altLang="en-US" sz="1400" kern="0" dirty="0">
                <a:solidFill>
                  <a:schemeClr val="tx1"/>
                </a:solidFill>
                <a:latin typeface="+mn-ea"/>
                <a:ea typeface="+mn-ea"/>
              </a:rPr>
              <a:t>를 달성하면서 초당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프레임</a:t>
            </a:r>
            <a:r>
              <a:rPr lang="en-US" altLang="ko-KR" sz="1400" kern="0" dirty="0">
                <a:solidFill>
                  <a:schemeClr val="tx1"/>
                </a:solidFill>
                <a:latin typeface="+mn-ea"/>
                <a:ea typeface="+mn-ea"/>
              </a:rPr>
              <a:t>(frames per second, FPS)</a:t>
            </a:r>
            <a:r>
              <a:rPr lang="ko-KR" altLang="en-US" sz="1400" kern="0" dirty="0">
                <a:solidFill>
                  <a:schemeClr val="tx1"/>
                </a:solidFill>
                <a:latin typeface="+mn-ea"/>
                <a:ea typeface="+mn-ea"/>
              </a:rPr>
              <a:t>의 실시간 추론 속도를 유지함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IoU</a:t>
            </a:r>
            <a:r>
              <a:rPr lang="en-US" altLang="ko-KR" sz="1400" kern="0" dirty="0">
                <a:solidFill>
                  <a:schemeClr val="tx1"/>
                </a:solidFill>
                <a:latin typeface="+mn-ea"/>
                <a:ea typeface="+mn-ea"/>
              </a:rPr>
              <a:t> 0.5</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0.95</a:t>
            </a:r>
            <a:r>
              <a:rPr lang="ko-KR" altLang="en-US" sz="1400" kern="0" dirty="0">
                <a:solidFill>
                  <a:schemeClr val="tx1"/>
                </a:solidFill>
                <a:latin typeface="+mn-ea"/>
                <a:ea typeface="+mn-ea"/>
              </a:rPr>
              <a:t>까지 </a:t>
            </a:r>
            <a:r>
              <a:rPr lang="en-US" altLang="ko-KR" sz="1400" kern="0" dirty="0">
                <a:solidFill>
                  <a:schemeClr val="tx1"/>
                </a:solidFill>
                <a:latin typeface="+mn-ea"/>
                <a:ea typeface="+mn-ea"/>
              </a:rPr>
              <a:t>0.05</a:t>
            </a:r>
            <a:r>
              <a:rPr lang="ko-KR" altLang="en-US" sz="1400" kern="0" dirty="0">
                <a:solidFill>
                  <a:schemeClr val="tx1"/>
                </a:solidFill>
                <a:latin typeface="+mn-ea"/>
                <a:ea typeface="+mn-ea"/>
              </a:rPr>
              <a:t>씩 증가시키면서 계산한 </a:t>
            </a:r>
            <a:r>
              <a:rPr lang="en-US" altLang="ko-KR" sz="1400" kern="0" dirty="0">
                <a:solidFill>
                  <a:schemeClr val="tx1"/>
                </a:solidFill>
                <a:latin typeface="+mn-ea"/>
                <a:ea typeface="+mn-ea"/>
              </a:rPr>
              <a:t>COCO </a:t>
            </a:r>
            <a:r>
              <a:rPr lang="en-US" altLang="ko-KR" sz="1400" kern="0" dirty="0" err="1">
                <a:solidFill>
                  <a:schemeClr val="tx1"/>
                </a:solidFill>
                <a:latin typeface="+mn-ea"/>
                <a:ea typeface="+mn-ea"/>
              </a:rPr>
              <a:t>mAP</a:t>
            </a:r>
            <a:r>
              <a:rPr lang="ko-KR" altLang="en-US" sz="1400" kern="0" dirty="0">
                <a:solidFill>
                  <a:schemeClr val="tx1"/>
                </a:solidFill>
                <a:latin typeface="+mn-ea"/>
                <a:ea typeface="+mn-ea"/>
              </a:rPr>
              <a:t>에서는 기존의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보다 더 개선된 성능을 보임</a:t>
            </a: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207D3534-DE8E-8340-7E95-BAEB0BFC63F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grpSp>
        <p:nvGrpSpPr>
          <p:cNvPr id="4" name="그룹 3">
            <a:extLst>
              <a:ext uri="{FF2B5EF4-FFF2-40B4-BE49-F238E27FC236}">
                <a16:creationId xmlns:a16="http://schemas.microsoft.com/office/drawing/2014/main" id="{35D8AB0A-D409-1D45-3DD4-0E9AB2BFFE14}"/>
              </a:ext>
            </a:extLst>
          </p:cNvPr>
          <p:cNvGrpSpPr/>
          <p:nvPr/>
        </p:nvGrpSpPr>
        <p:grpSpPr>
          <a:xfrm>
            <a:off x="1061961" y="3530463"/>
            <a:ext cx="7992038" cy="1845247"/>
            <a:chOff x="748826" y="2708992"/>
            <a:chExt cx="7992038" cy="1845247"/>
          </a:xfrm>
        </p:grpSpPr>
        <p:pic>
          <p:nvPicPr>
            <p:cNvPr id="10" name="그림 9">
              <a:extLst>
                <a:ext uri="{FF2B5EF4-FFF2-40B4-BE49-F238E27FC236}">
                  <a16:creationId xmlns:a16="http://schemas.microsoft.com/office/drawing/2014/main" id="{73D35A5F-069B-2D81-5CD7-40045737E131}"/>
                </a:ext>
              </a:extLst>
            </p:cNvPr>
            <p:cNvPicPr>
              <a:picLocks noChangeAspect="1"/>
            </p:cNvPicPr>
            <p:nvPr/>
          </p:nvPicPr>
          <p:blipFill>
            <a:blip r:embed="rId3"/>
            <a:stretch>
              <a:fillRect/>
            </a:stretch>
          </p:blipFill>
          <p:spPr>
            <a:xfrm>
              <a:off x="748826" y="2708992"/>
              <a:ext cx="7992038" cy="1845247"/>
            </a:xfrm>
            <a:prstGeom prst="rect">
              <a:avLst/>
            </a:prstGeom>
          </p:spPr>
        </p:pic>
        <p:sp>
          <p:nvSpPr>
            <p:cNvPr id="3" name="직사각형 2">
              <a:extLst>
                <a:ext uri="{FF2B5EF4-FFF2-40B4-BE49-F238E27FC236}">
                  <a16:creationId xmlns:a16="http://schemas.microsoft.com/office/drawing/2014/main" id="{861F5FEE-D879-197D-FF28-7A13ECC7889F}"/>
                </a:ext>
              </a:extLst>
            </p:cNvPr>
            <p:cNvSpPr/>
            <p:nvPr/>
          </p:nvSpPr>
          <p:spPr bwMode="auto">
            <a:xfrm>
              <a:off x="838827" y="4081620"/>
              <a:ext cx="7682027" cy="45000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dirty="0">
                <a:ln>
                  <a:noFill/>
                </a:ln>
                <a:solidFill>
                  <a:srgbClr val="00C0C0"/>
                </a:solidFill>
                <a:effectLst/>
                <a:latin typeface="Arial" charset="0"/>
              </a:endParaRPr>
            </a:p>
          </p:txBody>
        </p:sp>
      </p:grpSp>
    </p:spTree>
    <p:extLst>
      <p:ext uri="{BB962C8B-B14F-4D97-AF65-F5344CB8AC3E}">
        <p14:creationId xmlns:p14="http://schemas.microsoft.com/office/powerpoint/2010/main" val="9569835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CC636-1855-FC59-97AF-C11809086D5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BF0EAE0B-6633-560B-32F4-186268BAB6C6}"/>
              </a:ext>
            </a:extLst>
          </p:cNvPr>
          <p:cNvSpPr txBox="1">
            <a:spLocks noChangeArrowheads="1"/>
          </p:cNvSpPr>
          <p:nvPr/>
        </p:nvSpPr>
        <p:spPr bwMode="auto">
          <a:xfrm>
            <a:off x="400012" y="1088974"/>
            <a:ext cx="7862029" cy="200048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결과</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다양한 규모에서의 감지 정확도 비교 </a:t>
            </a:r>
            <a:r>
              <a:rPr lang="en-US" altLang="ko-KR" sz="1200" kern="0" dirty="0">
                <a:solidFill>
                  <a:schemeClr val="tx1"/>
                </a:solidFill>
                <a:latin typeface="+mn-ea"/>
                <a:ea typeface="+mn-ea"/>
              </a:rPr>
              <a:t>(</a:t>
            </a:r>
            <a:r>
              <a:rPr lang="en-US" altLang="ko-KR" sz="1200" kern="0" dirty="0" err="1">
                <a:solidFill>
                  <a:schemeClr val="tx1"/>
                </a:solidFill>
                <a:latin typeface="+mn-ea"/>
                <a:ea typeface="+mn-ea"/>
              </a:rPr>
              <a:t>APsmall</a:t>
            </a:r>
            <a:r>
              <a:rPr lang="en-US" altLang="ko-KR" sz="1200" kern="0" dirty="0">
                <a:solidFill>
                  <a:schemeClr val="tx1"/>
                </a:solidFill>
                <a:latin typeface="+mn-ea"/>
                <a:ea typeface="+mn-ea"/>
              </a:rPr>
              <a:t>: </a:t>
            </a:r>
            <a:r>
              <a:rPr lang="ko-KR" altLang="en-US" sz="1200" kern="0" dirty="0">
                <a:solidFill>
                  <a:schemeClr val="tx1"/>
                </a:solidFill>
                <a:latin typeface="+mn-ea"/>
                <a:ea typeface="+mn-ea"/>
              </a:rPr>
              <a:t>소형 개체 </a:t>
            </a:r>
            <a:r>
              <a:rPr lang="en-US" altLang="ko-KR" sz="1200" kern="0" dirty="0">
                <a:solidFill>
                  <a:schemeClr val="tx1"/>
                </a:solidFill>
                <a:latin typeface="+mn-ea"/>
                <a:ea typeface="+mn-ea"/>
              </a:rPr>
              <a:t>/ AP medium: </a:t>
            </a:r>
            <a:r>
              <a:rPr lang="ko-KR" altLang="en-US" sz="1200" kern="0" dirty="0">
                <a:solidFill>
                  <a:schemeClr val="tx1"/>
                </a:solidFill>
                <a:latin typeface="+mn-ea"/>
                <a:ea typeface="+mn-ea"/>
              </a:rPr>
              <a:t>중형 개체</a:t>
            </a:r>
            <a:r>
              <a:rPr lang="en-US" altLang="ko-KR" sz="1200" kern="0" dirty="0">
                <a:solidFill>
                  <a:schemeClr val="tx1"/>
                </a:solidFill>
                <a:latin typeface="+mn-ea"/>
                <a:ea typeface="+mn-ea"/>
              </a:rPr>
              <a:t>)</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소형 개체의 감지 정확도를 비교한 결과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아래와 같이 </a:t>
            </a:r>
            <a:r>
              <a:rPr lang="en-US" altLang="ko-KR" sz="1400" kern="0" dirty="0">
                <a:solidFill>
                  <a:schemeClr val="tx1"/>
                </a:solidFill>
                <a:latin typeface="+mn-ea"/>
                <a:ea typeface="+mn-ea"/>
              </a:rPr>
              <a:t>4.9%p </a:t>
            </a:r>
            <a:r>
              <a:rPr lang="ko-KR" altLang="en-US" sz="1400" kern="0" dirty="0">
                <a:solidFill>
                  <a:schemeClr val="tx1"/>
                </a:solidFill>
                <a:latin typeface="+mn-ea"/>
                <a:ea typeface="+mn-ea"/>
              </a:rPr>
              <a:t>상승하여</a:t>
            </a:r>
            <a:r>
              <a:rPr lang="en-US" altLang="ko-KR" sz="1400" kern="0" dirty="0">
                <a:solidFill>
                  <a:schemeClr val="tx1"/>
                </a:solidFill>
                <a:latin typeface="+mn-ea"/>
                <a:ea typeface="+mn-ea"/>
              </a:rPr>
              <a:t>, FPN </a:t>
            </a:r>
            <a:r>
              <a:rPr lang="ko-KR" altLang="en-US" sz="1400" kern="0" dirty="0">
                <a:solidFill>
                  <a:schemeClr val="tx1"/>
                </a:solidFill>
                <a:latin typeface="+mn-ea"/>
                <a:ea typeface="+mn-ea"/>
              </a:rPr>
              <a:t>구조의 문맥</a:t>
            </a:r>
            <a:r>
              <a:rPr lang="en-US" altLang="ko-KR" sz="1400" kern="0" dirty="0">
                <a:solidFill>
                  <a:schemeClr val="tx1"/>
                </a:solidFill>
                <a:latin typeface="+mn-ea"/>
                <a:ea typeface="+mn-ea"/>
              </a:rPr>
              <a:t>/</a:t>
            </a:r>
            <a:r>
              <a:rPr lang="ko-KR" altLang="en-US" sz="1400" kern="0" dirty="0">
                <a:solidFill>
                  <a:schemeClr val="tx1"/>
                </a:solidFill>
                <a:latin typeface="+mn-ea"/>
                <a:ea typeface="+mn-ea"/>
              </a:rPr>
              <a:t>후보 영역 융합이 미세 결함 탐지에 효과적이었다는 것을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중형 개체에서도 </a:t>
            </a:r>
            <a:r>
              <a:rPr lang="en-US" altLang="ko-KR" sz="1400" kern="0" dirty="0">
                <a:solidFill>
                  <a:schemeClr val="tx1"/>
                </a:solidFill>
                <a:latin typeface="+mn-ea"/>
                <a:ea typeface="+mn-ea"/>
              </a:rPr>
              <a:t>4.3%p </a:t>
            </a:r>
            <a:r>
              <a:rPr lang="ko-KR" altLang="en-US" sz="1400" kern="0" dirty="0">
                <a:solidFill>
                  <a:schemeClr val="tx1"/>
                </a:solidFill>
                <a:latin typeface="+mn-ea"/>
                <a:ea typeface="+mn-ea"/>
              </a:rPr>
              <a:t>상승하며</a:t>
            </a:r>
            <a:r>
              <a:rPr lang="en-US" altLang="ko-KR" sz="1400" kern="0" dirty="0">
                <a:solidFill>
                  <a:schemeClr val="tx1"/>
                </a:solidFill>
                <a:latin typeface="+mn-ea"/>
                <a:ea typeface="+mn-ea"/>
              </a:rPr>
              <a:t>, FPN</a:t>
            </a:r>
            <a:r>
              <a:rPr lang="ko-KR" altLang="en-US" sz="1400" kern="0" dirty="0">
                <a:solidFill>
                  <a:schemeClr val="tx1"/>
                </a:solidFill>
                <a:latin typeface="+mn-ea"/>
                <a:ea typeface="+mn-ea"/>
              </a:rPr>
              <a:t>과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개선이 복합적인 효과를 보여줌을 나타냄</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25CFFCEE-2599-57E9-1110-812B15485BC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grpSp>
        <p:nvGrpSpPr>
          <p:cNvPr id="4" name="그룹 3">
            <a:extLst>
              <a:ext uri="{FF2B5EF4-FFF2-40B4-BE49-F238E27FC236}">
                <a16:creationId xmlns:a16="http://schemas.microsoft.com/office/drawing/2014/main" id="{370C6ABD-E853-45C6-C2C8-6F564B8DBD90}"/>
              </a:ext>
            </a:extLst>
          </p:cNvPr>
          <p:cNvGrpSpPr/>
          <p:nvPr/>
        </p:nvGrpSpPr>
        <p:grpSpPr>
          <a:xfrm>
            <a:off x="1601967" y="3089458"/>
            <a:ext cx="5580726" cy="1964070"/>
            <a:chOff x="2013499" y="2904946"/>
            <a:chExt cx="5580726" cy="1964070"/>
          </a:xfrm>
        </p:grpSpPr>
        <p:pic>
          <p:nvPicPr>
            <p:cNvPr id="5" name="그림 4">
              <a:extLst>
                <a:ext uri="{FF2B5EF4-FFF2-40B4-BE49-F238E27FC236}">
                  <a16:creationId xmlns:a16="http://schemas.microsoft.com/office/drawing/2014/main" id="{622FA016-832D-1713-7D11-0ED8453EFB26}"/>
                </a:ext>
              </a:extLst>
            </p:cNvPr>
            <p:cNvPicPr>
              <a:picLocks noChangeAspect="1"/>
            </p:cNvPicPr>
            <p:nvPr/>
          </p:nvPicPr>
          <p:blipFill>
            <a:blip r:embed="rId3"/>
            <a:stretch>
              <a:fillRect/>
            </a:stretch>
          </p:blipFill>
          <p:spPr>
            <a:xfrm>
              <a:off x="2013499" y="2904946"/>
              <a:ext cx="5580726" cy="1964070"/>
            </a:xfrm>
            <a:prstGeom prst="rect">
              <a:avLst/>
            </a:prstGeom>
          </p:spPr>
        </p:pic>
        <p:sp>
          <p:nvSpPr>
            <p:cNvPr id="3" name="직사각형 2">
              <a:extLst>
                <a:ext uri="{FF2B5EF4-FFF2-40B4-BE49-F238E27FC236}">
                  <a16:creationId xmlns:a16="http://schemas.microsoft.com/office/drawing/2014/main" id="{EF9969BF-9B1D-8261-F4F9-58B3A5D7B0C1}"/>
                </a:ext>
              </a:extLst>
            </p:cNvPr>
            <p:cNvSpPr/>
            <p:nvPr/>
          </p:nvSpPr>
          <p:spPr bwMode="auto">
            <a:xfrm>
              <a:off x="2141972" y="4149008"/>
              <a:ext cx="5357229" cy="6300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dirty="0">
                <a:ln>
                  <a:noFill/>
                </a:ln>
                <a:solidFill>
                  <a:srgbClr val="00C0C0"/>
                </a:solidFill>
                <a:effectLst/>
                <a:latin typeface="Arial" charset="0"/>
              </a:endParaRPr>
            </a:p>
          </p:txBody>
        </p:sp>
      </p:grpSp>
    </p:spTree>
    <p:extLst>
      <p:ext uri="{BB962C8B-B14F-4D97-AF65-F5344CB8AC3E}">
        <p14:creationId xmlns:p14="http://schemas.microsoft.com/office/powerpoint/2010/main" val="1639741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4D974CF-E997-7FD0-61B9-9BE04AFCBA70}"/>
              </a:ext>
            </a:extLst>
          </p:cNvPr>
          <p:cNvSpPr txBox="1">
            <a:spLocks noChangeArrowheads="1"/>
          </p:cNvSpPr>
          <p:nvPr/>
        </p:nvSpPr>
        <p:spPr bwMode="auto">
          <a:xfrm>
            <a:off x="400012" y="1088974"/>
            <a:ext cx="8582037" cy="321158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본 논문의 한계점 및 개선점</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최종 프로젝트 목표</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 불량 중</a:t>
            </a:r>
            <a:r>
              <a:rPr lang="en-US" altLang="ko-KR" sz="1400" kern="0" dirty="0">
                <a:solidFill>
                  <a:schemeClr val="tx1"/>
                </a:solidFill>
                <a:latin typeface="+mn-ea"/>
                <a:ea typeface="+mn-ea"/>
              </a:rPr>
              <a:t>, 7</a:t>
            </a:r>
            <a:r>
              <a:rPr lang="ko-KR" altLang="en-US" sz="1400" kern="0" dirty="0">
                <a:solidFill>
                  <a:schemeClr val="tx1"/>
                </a:solidFill>
                <a:latin typeface="+mn-ea"/>
                <a:ea typeface="+mn-ea"/>
              </a:rPr>
              <a:t>가지 주요 불량</a:t>
            </a:r>
            <a:r>
              <a:rPr lang="en-US" altLang="ko-KR" sz="1400" kern="0" dirty="0">
                <a:solidFill>
                  <a:schemeClr val="tx1"/>
                </a:solidFill>
                <a:latin typeface="+mn-ea"/>
                <a:ea typeface="+mn-ea"/>
              </a:rPr>
              <a:t>(missing ball(</a:t>
            </a:r>
            <a:r>
              <a:rPr lang="ko-KR" altLang="en-US" sz="1400" kern="0" dirty="0">
                <a:solidFill>
                  <a:schemeClr val="tx1"/>
                </a:solidFill>
                <a:latin typeface="+mn-ea"/>
                <a:ea typeface="+mn-ea"/>
              </a:rPr>
              <a:t>누락</a:t>
            </a:r>
            <a:r>
              <a:rPr lang="en-US" altLang="ko-KR" sz="1400" kern="0" dirty="0">
                <a:solidFill>
                  <a:schemeClr val="tx1"/>
                </a:solidFill>
                <a:latin typeface="+mn-ea"/>
                <a:ea typeface="+mn-ea"/>
              </a:rPr>
              <a:t>), double ball(</a:t>
            </a:r>
            <a:r>
              <a:rPr lang="ko-KR" altLang="en-US" sz="1400" kern="0" dirty="0">
                <a:solidFill>
                  <a:schemeClr val="tx1"/>
                </a:solidFill>
                <a:latin typeface="+mn-ea"/>
                <a:ea typeface="+mn-ea"/>
              </a:rPr>
              <a:t>과다 납땜</a:t>
            </a:r>
            <a:r>
              <a:rPr lang="en-US" altLang="ko-KR" sz="1400" kern="0" dirty="0">
                <a:solidFill>
                  <a:schemeClr val="tx1"/>
                </a:solidFill>
                <a:latin typeface="+mn-ea"/>
                <a:ea typeface="+mn-ea"/>
              </a:rPr>
              <a:t>), bridge ball(</a:t>
            </a:r>
            <a:r>
              <a:rPr lang="ko-KR" altLang="en-US" sz="1400" kern="0" dirty="0">
                <a:solidFill>
                  <a:schemeClr val="tx1"/>
                </a:solidFill>
                <a:latin typeface="+mn-ea"/>
                <a:ea typeface="+mn-ea"/>
              </a:rPr>
              <a:t>겹침 납땜</a:t>
            </a:r>
            <a:r>
              <a:rPr lang="en-US" altLang="ko-KR" sz="1400" kern="0" dirty="0">
                <a:solidFill>
                  <a:schemeClr val="tx1"/>
                </a:solidFill>
                <a:latin typeface="+mn-ea"/>
                <a:ea typeface="+mn-ea"/>
              </a:rPr>
              <a:t>), foreign material(</a:t>
            </a:r>
            <a:r>
              <a:rPr lang="ko-KR" altLang="en-US" sz="1400" kern="0" dirty="0">
                <a:solidFill>
                  <a:schemeClr val="tx1"/>
                </a:solidFill>
                <a:latin typeface="+mn-ea"/>
                <a:ea typeface="+mn-ea"/>
              </a:rPr>
              <a:t>이물질 삽입</a:t>
            </a:r>
            <a:r>
              <a:rPr lang="en-US" altLang="ko-KR" sz="1400" kern="0" dirty="0">
                <a:solidFill>
                  <a:schemeClr val="tx1"/>
                </a:solidFill>
                <a:latin typeface="+mn-ea"/>
                <a:ea typeface="+mn-ea"/>
              </a:rPr>
              <a:t>), extra ball(</a:t>
            </a:r>
            <a:r>
              <a:rPr lang="ko-KR" altLang="en-US" sz="1400" kern="0" dirty="0">
                <a:solidFill>
                  <a:schemeClr val="tx1"/>
                </a:solidFill>
                <a:latin typeface="+mn-ea"/>
                <a:ea typeface="+mn-ea"/>
              </a:rPr>
              <a:t>들뜸</a:t>
            </a:r>
            <a:r>
              <a:rPr lang="en-US" altLang="ko-KR" sz="1400" kern="0" dirty="0">
                <a:solidFill>
                  <a:schemeClr val="tx1"/>
                </a:solidFill>
                <a:latin typeface="+mn-ea"/>
                <a:ea typeface="+mn-ea"/>
              </a:rPr>
              <a:t>), damage ball(</a:t>
            </a:r>
            <a:r>
              <a:rPr lang="ko-KR" altLang="en-US" sz="1400" kern="0" dirty="0">
                <a:solidFill>
                  <a:schemeClr val="tx1"/>
                </a:solidFill>
                <a:latin typeface="+mn-ea"/>
                <a:ea typeface="+mn-ea"/>
              </a:rPr>
              <a:t>스크래치</a:t>
            </a:r>
            <a:r>
              <a:rPr lang="en-US" altLang="ko-KR" sz="1400" kern="0" dirty="0">
                <a:solidFill>
                  <a:schemeClr val="tx1"/>
                </a:solidFill>
                <a:latin typeface="+mn-ea"/>
                <a:ea typeface="+mn-ea"/>
              </a:rPr>
              <a:t>), ball placement(</a:t>
            </a:r>
            <a:r>
              <a:rPr lang="ko-KR" altLang="en-US" sz="1400" kern="0" dirty="0" err="1">
                <a:solidFill>
                  <a:schemeClr val="tx1"/>
                </a:solidFill>
                <a:latin typeface="+mn-ea"/>
                <a:ea typeface="+mn-ea"/>
              </a:rPr>
              <a:t>오정렬</a:t>
            </a:r>
            <a:r>
              <a:rPr lang="en-US" altLang="ko-KR" sz="1400" kern="0" dirty="0">
                <a:solidFill>
                  <a:schemeClr val="tx1"/>
                </a:solidFill>
                <a:latin typeface="+mn-ea"/>
                <a:ea typeface="+mn-ea"/>
              </a:rPr>
              <a:t>))</a:t>
            </a:r>
            <a:r>
              <a:rPr lang="ko-KR" altLang="en-US" sz="1400" kern="0" dirty="0">
                <a:solidFill>
                  <a:schemeClr val="tx1"/>
                </a:solidFill>
                <a:latin typeface="+mn-ea"/>
                <a:ea typeface="+mn-ea"/>
              </a:rPr>
              <a:t>을 검출하기 위한 딥러닝 모델을 연구함</a:t>
            </a:r>
            <a:endParaRPr lang="en-US" altLang="ko-KR" sz="1400" kern="0" dirty="0">
              <a:solidFill>
                <a:schemeClr val="tx1"/>
              </a:solidFill>
              <a:latin typeface="+mn-ea"/>
              <a:ea typeface="+mn-ea"/>
            </a:endParaRPr>
          </a:p>
          <a:p>
            <a:pPr marL="627062" lvl="2" indent="0">
              <a:lnSpc>
                <a:spcPct val="130000"/>
              </a:lnSpc>
              <a:spcBef>
                <a:spcPts val="600"/>
              </a:spcBef>
              <a:buNone/>
            </a:pPr>
            <a:endParaRPr lang="en-US" altLang="ko-KR" sz="500" kern="0" dirty="0">
              <a:solidFill>
                <a:schemeClr val="tx1"/>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한계점 및 개선점</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논문은 </a:t>
            </a:r>
            <a:r>
              <a:rPr lang="en-US" altLang="ko-KR" sz="1400" kern="0" dirty="0">
                <a:solidFill>
                  <a:schemeClr val="tx1"/>
                </a:solidFill>
                <a:latin typeface="+mn-ea"/>
                <a:ea typeface="+mn-ea"/>
              </a:rPr>
              <a:t>2023</a:t>
            </a:r>
            <a:r>
              <a:rPr lang="ko-KR" altLang="en-US" sz="1400" kern="0" dirty="0">
                <a:solidFill>
                  <a:schemeClr val="tx1"/>
                </a:solidFill>
                <a:latin typeface="+mn-ea"/>
                <a:ea typeface="+mn-ea"/>
              </a:rPr>
              <a:t>년에 발표되어 그 당시 최신 모델이었던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를 적용하였음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최근까지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모델은 빠른 속도로 발전하였고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현재 최신 모델은 </a:t>
            </a:r>
            <a:r>
              <a:rPr lang="en-US" altLang="ko-KR" sz="1400" kern="0" dirty="0">
                <a:solidFill>
                  <a:schemeClr val="tx1"/>
                </a:solidFill>
                <a:latin typeface="+mn-ea"/>
                <a:ea typeface="+mn-ea"/>
              </a:rPr>
              <a:t>2024</a:t>
            </a:r>
            <a:r>
              <a:rPr lang="ko-KR" altLang="en-US" sz="1400" kern="0" dirty="0">
                <a:solidFill>
                  <a:schemeClr val="tx1"/>
                </a:solidFill>
                <a:latin typeface="+mn-ea"/>
                <a:ea typeface="+mn-ea"/>
              </a:rPr>
              <a:t>년 말에 발표된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프로젝트에서는 해당 모델을 적용하고자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3958218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2042EC8E-3F06-27A5-B728-B5005E520908}"/>
              </a:ext>
            </a:extLst>
          </p:cNvPr>
          <p:cNvSpPr txBox="1">
            <a:spLocks noChangeArrowheads="1"/>
          </p:cNvSpPr>
          <p:nvPr/>
        </p:nvSpPr>
        <p:spPr bwMode="auto">
          <a:xfrm>
            <a:off x="400012" y="1088974"/>
            <a:ext cx="8582037" cy="308078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결과 활용 방안</a:t>
            </a:r>
            <a:endParaRPr lang="en-US" altLang="ko-KR" sz="3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YOLOv11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YOLOv5</a:t>
            </a:r>
            <a:r>
              <a:rPr lang="ko-KR" altLang="en-US" sz="1400" kern="0" dirty="0">
                <a:solidFill>
                  <a:schemeClr val="tx1"/>
                </a:solidFill>
                <a:latin typeface="+mn-ea"/>
                <a:ea typeface="+mn-ea"/>
              </a:rPr>
              <a:t>와 같이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기반 구조의 </a:t>
            </a:r>
            <a:r>
              <a:rPr lang="en-US" altLang="ko-KR" sz="1400" kern="0" dirty="0">
                <a:solidFill>
                  <a:schemeClr val="tx1"/>
                </a:solidFill>
                <a:latin typeface="+mn-ea"/>
                <a:ea typeface="+mn-ea"/>
              </a:rPr>
              <a:t>Neck</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3</a:t>
            </a:r>
            <a:r>
              <a:rPr lang="ko-KR" altLang="en-US" sz="1400" kern="0" dirty="0">
                <a:solidFill>
                  <a:schemeClr val="tx1"/>
                </a:solidFill>
                <a:latin typeface="+mn-ea"/>
                <a:ea typeface="+mn-ea"/>
              </a:rPr>
              <a:t>개의 </a:t>
            </a:r>
            <a:r>
              <a:rPr lang="en-US" altLang="ko-KR" sz="1400" kern="0" dirty="0">
                <a:solidFill>
                  <a:schemeClr val="tx1"/>
                </a:solidFill>
                <a:latin typeface="+mn-ea"/>
                <a:ea typeface="+mn-ea"/>
              </a:rPr>
              <a:t>Feature Map(P3, P4, P5)</a:t>
            </a:r>
            <a:r>
              <a:rPr lang="ko-KR" altLang="en-US" sz="1400" kern="0" dirty="0">
                <a:solidFill>
                  <a:schemeClr val="tx1"/>
                </a:solidFill>
                <a:latin typeface="+mn-ea"/>
                <a:ea typeface="+mn-ea"/>
              </a:rPr>
              <a:t>을 추출하여 객체를 탐지하며</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 또한 </a:t>
            </a:r>
            <a:r>
              <a:rPr lang="en-US" altLang="ko-KR" sz="1400" kern="0" dirty="0" err="1">
                <a:solidFill>
                  <a:schemeClr val="tx1"/>
                </a:solidFill>
                <a:latin typeface="+mn-ea"/>
                <a:ea typeface="+mn-ea"/>
              </a:rPr>
              <a:t>CIoU</a:t>
            </a:r>
            <a:r>
              <a:rPr lang="ko-KR" altLang="en-US" sz="1400" kern="0" dirty="0">
                <a:solidFill>
                  <a:schemeClr val="tx1"/>
                </a:solidFill>
                <a:latin typeface="+mn-ea"/>
                <a:ea typeface="+mn-ea"/>
              </a:rPr>
              <a:t>를 포함하고 있으므로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논문의 내용을 활용할 수 있음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 YOLOv11</a:t>
            </a:r>
            <a:r>
              <a:rPr lang="ko-KR" altLang="en-US" sz="1400" kern="0" dirty="0">
                <a:solidFill>
                  <a:schemeClr val="tx1"/>
                </a:solidFill>
                <a:latin typeface="+mn-ea"/>
                <a:ea typeface="+mn-ea"/>
              </a:rPr>
              <a:t>의 </a:t>
            </a:r>
            <a:r>
              <a:rPr lang="en-US" altLang="ko-KR" sz="1400" kern="0" dirty="0">
                <a:solidFill>
                  <a:schemeClr val="tx1"/>
                </a:solidFill>
                <a:latin typeface="+mn-ea"/>
                <a:ea typeface="+mn-ea"/>
              </a:rPr>
              <a:t>Neck </a:t>
            </a:r>
            <a:r>
              <a:rPr lang="ko-KR" altLang="en-US" sz="1400" kern="0" dirty="0">
                <a:solidFill>
                  <a:schemeClr val="tx1"/>
                </a:solidFill>
                <a:latin typeface="+mn-ea"/>
                <a:ea typeface="+mn-ea"/>
              </a:rPr>
              <a:t>부분을 수정하여 논문 방식을 재현함으로써</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미세 결함 탐지 가능성을 높이고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개선된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함수를 적용하여 </a:t>
            </a:r>
            <a:r>
              <a:rPr lang="ko-KR" altLang="en-US" sz="1400" kern="0" dirty="0" err="1">
                <a:solidFill>
                  <a:schemeClr val="tx1"/>
                </a:solidFill>
                <a:latin typeface="+mn-ea"/>
                <a:ea typeface="+mn-ea"/>
              </a:rPr>
              <a:t>종횡비</a:t>
            </a:r>
            <a:r>
              <a:rPr lang="en-US" altLang="ko-KR" sz="1400" kern="0" dirty="0">
                <a:solidFill>
                  <a:schemeClr val="tx1"/>
                </a:solidFill>
                <a:latin typeface="+mn-ea"/>
                <a:ea typeface="+mn-ea"/>
              </a:rPr>
              <a:t>(V) </a:t>
            </a:r>
            <a:r>
              <a:rPr lang="ko-KR" altLang="en-US" sz="1400" kern="0" dirty="0">
                <a:solidFill>
                  <a:schemeClr val="tx1"/>
                </a:solidFill>
                <a:latin typeface="+mn-ea"/>
                <a:ea typeface="+mn-ea"/>
              </a:rPr>
              <a:t>차이 반영 부분을 강화함으로써 비대칭 결함 탐지 정밀도 향상할 수 있음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다만</a:t>
            </a:r>
            <a:r>
              <a:rPr lang="en-US" altLang="ko-KR" sz="1400" kern="0" dirty="0">
                <a:solidFill>
                  <a:schemeClr val="tx1"/>
                </a:solidFill>
                <a:latin typeface="+mn-ea"/>
                <a:ea typeface="+mn-ea"/>
              </a:rPr>
              <a:t>, YOLOv11-S / YOLOv11-M / YOLOv11-L / YOLOv11-XL / RT-DETR 5</a:t>
            </a:r>
            <a:r>
              <a:rPr lang="ko-KR" altLang="en-US" sz="1400" kern="0" dirty="0">
                <a:solidFill>
                  <a:schemeClr val="tx1"/>
                </a:solidFill>
                <a:latin typeface="+mn-ea"/>
                <a:ea typeface="+mn-ea"/>
              </a:rPr>
              <a:t>개의 모델 성능을 비교하였던 사전 실험에서</a:t>
            </a:r>
            <a:r>
              <a:rPr lang="en-US" altLang="ko-KR" sz="1400" kern="0" dirty="0">
                <a:solidFill>
                  <a:schemeClr val="tx1"/>
                </a:solidFill>
                <a:latin typeface="+mn-ea"/>
                <a:ea typeface="+mn-ea"/>
              </a:rPr>
              <a:t>, RT-DETR</a:t>
            </a:r>
            <a:r>
              <a:rPr lang="ko-KR" altLang="en-US" sz="1400" kern="0" dirty="0">
                <a:solidFill>
                  <a:schemeClr val="tx1"/>
                </a:solidFill>
                <a:latin typeface="+mn-ea"/>
                <a:ea typeface="+mn-ea"/>
              </a:rPr>
              <a:t>의 성능이 가장 높게 나왔으므로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경량 모델인 </a:t>
            </a:r>
            <a:r>
              <a:rPr lang="en-US" altLang="ko-KR" sz="1400" kern="0" dirty="0">
                <a:solidFill>
                  <a:schemeClr val="tx1"/>
                </a:solidFill>
                <a:latin typeface="+mn-ea"/>
                <a:ea typeface="+mn-ea"/>
              </a:rPr>
              <a:t>YOLOv11-S</a:t>
            </a:r>
            <a:r>
              <a:rPr lang="ko-KR" altLang="en-US" sz="1400" kern="0" dirty="0">
                <a:solidFill>
                  <a:schemeClr val="tx1"/>
                </a:solidFill>
                <a:latin typeface="+mn-ea"/>
                <a:ea typeface="+mn-ea"/>
              </a:rPr>
              <a:t>를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수준까지 끌어올려 가성비를 높이는 방향으로 가고자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3632017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7D46-C139-9199-B45A-7A777DE93E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7717338-6C73-0DAB-541E-C2131D16D18C}"/>
              </a:ext>
            </a:extLst>
          </p:cNvPr>
          <p:cNvSpPr txBox="1">
            <a:spLocks noChangeArrowheads="1"/>
          </p:cNvSpPr>
          <p:nvPr/>
        </p:nvSpPr>
        <p:spPr bwMode="auto">
          <a:xfrm>
            <a:off x="304863" y="765255"/>
            <a:ext cx="8608224" cy="556992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3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rgbClr val="0033CC"/>
                </a:solidFill>
                <a:effectLst/>
                <a:latin typeface="Arial" panose="020B0604020202020204" pitchFamily="34" charset="0"/>
              </a:rPr>
              <a:t>Verified Market Research - Global PCB Assembly Market Size By Type Of Assembly, By Application, By End-User Industry, By Geographic Scope And Forecast</a:t>
            </a:r>
          </a:p>
          <a:p>
            <a:pPr marL="304800" indent="-304800">
              <a:lnSpc>
                <a:spcPct val="13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i="0" dirty="0">
                <a:solidFill>
                  <a:srgbClr val="0033CC"/>
                </a:solidFill>
                <a:effectLst/>
                <a:latin typeface="Arial" panose="020B0604020202020204" pitchFamily="34" charset="0"/>
                <a:hlinkClick r:id="rId3"/>
              </a:rPr>
              <a:t>https://www.verifiedmarketresearch.com/product/pcb-assembly-market/?utm_source=chatgpt.com</a:t>
            </a:r>
            <a:r>
              <a:rPr lang="en-US" altLang="ko-KR" sz="1400" b="0" i="0" dirty="0">
                <a:solidFill>
                  <a:srgbClr val="0033CC"/>
                </a:solidFill>
                <a:effectLst/>
                <a:latin typeface="Arial" panose="020B0604020202020204" pitchFamily="34" charset="0"/>
              </a:rPr>
              <a:t>)</a:t>
            </a:r>
          </a:p>
          <a:p>
            <a:pPr marL="304800" indent="-304800">
              <a:lnSpc>
                <a:spcPct val="13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3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i="0" dirty="0">
                <a:solidFill>
                  <a:srgbClr val="222222"/>
                </a:solidFill>
                <a:effectLst/>
                <a:latin typeface="Arial" panose="020B0604020202020204" pitchFamily="34" charset="0"/>
                <a:hlinkClick r:id="rId4"/>
              </a:rPr>
              <a:t>https://www.gminsights.com/industry-analysis/printed-circuit-board-assembly-market?utm_source=chatgpt.com</a:t>
            </a:r>
            <a:r>
              <a:rPr lang="en-US" altLang="ko-KR" sz="1300" b="0" i="0" dirty="0">
                <a:solidFill>
                  <a:srgbClr val="222222"/>
                </a:solidFill>
                <a:effectLst/>
                <a:latin typeface="Arial" panose="020B0604020202020204" pitchFamily="34" charset="0"/>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30000"/>
              </a:lnSpc>
              <a:spcBef>
                <a:spcPts val="600"/>
              </a:spcBef>
              <a:buNone/>
            </a:pPr>
            <a:r>
              <a:rPr lang="en-US" altLang="ko-KR" b="0" i="0" kern="0" dirty="0">
                <a:solidFill>
                  <a:schemeClr val="accent1">
                    <a:lumMod val="75000"/>
                  </a:schemeClr>
                </a:solidFill>
                <a:effectLst/>
                <a:latin typeface="+mn-ea"/>
                <a:ea typeface="+mn-ea"/>
              </a:rPr>
              <a:t>[4] “Object Detection YOLO Algorithms and Their Industrial Applications: Overview and Comparative Analysis”, by </a:t>
            </a:r>
            <a:r>
              <a:rPr lang="en-US" altLang="ko-KR" b="0" i="0" kern="0" dirty="0" err="1">
                <a:solidFill>
                  <a:schemeClr val="accent1">
                    <a:lumMod val="75000"/>
                  </a:schemeClr>
                </a:solidFill>
                <a:effectLst/>
                <a:latin typeface="+mn-ea"/>
                <a:ea typeface="+mn-ea"/>
              </a:rPr>
              <a:t>Shizhao</a:t>
            </a:r>
            <a:r>
              <a:rPr lang="en-US" altLang="ko-KR" b="0" i="0" kern="0" dirty="0">
                <a:solidFill>
                  <a:schemeClr val="accent1">
                    <a:lumMod val="75000"/>
                  </a:schemeClr>
                </a:solidFill>
                <a:effectLst/>
                <a:latin typeface="+mn-ea"/>
                <a:ea typeface="+mn-ea"/>
              </a:rPr>
              <a:t> Kang, Ziyu hu, Kexin Zhang and </a:t>
            </a:r>
            <a:r>
              <a:rPr lang="en-US" altLang="ko-KR" b="0" i="0" kern="0" dirty="0" err="1">
                <a:solidFill>
                  <a:schemeClr val="accent1">
                    <a:lumMod val="75000"/>
                  </a:schemeClr>
                </a:solidFill>
                <a:effectLst/>
                <a:latin typeface="+mn-ea"/>
                <a:ea typeface="+mn-ea"/>
              </a:rPr>
              <a:t>Zhiyu</a:t>
            </a:r>
            <a:r>
              <a:rPr lang="en-US" altLang="ko-KR" b="0" i="0" kern="0" dirty="0">
                <a:solidFill>
                  <a:schemeClr val="accent1">
                    <a:lumMod val="75000"/>
                  </a:schemeClr>
                </a:solidFill>
                <a:effectLst/>
                <a:latin typeface="+mn-ea"/>
                <a:ea typeface="+mn-ea"/>
              </a:rPr>
              <a:t> Cao, 2025, MDPI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5"/>
              </a:rPr>
              <a:t>https://www.mdpi.com/2079-9292/14/6/1104</a:t>
            </a:r>
            <a:r>
              <a:rPr lang="en-US" altLang="ko-KR" sz="1400" b="0" i="0" kern="0" dirty="0">
                <a:solidFill>
                  <a:schemeClr val="accent1">
                    <a:lumMod val="75000"/>
                  </a:schemeClr>
                </a:solidFill>
                <a:effectLst/>
                <a:latin typeface="+mn-ea"/>
                <a:ea typeface="+mn-ea"/>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[5] FPN</a:t>
            </a:r>
            <a:r>
              <a:rPr lang="ko-KR" altLang="en-US"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논문</a:t>
            </a:r>
            <a:r>
              <a:rPr lang="en-US" altLang="ko-KR" sz="1600" b="0" kern="0" dirty="0">
                <a:solidFill>
                  <a:schemeClr val="accent1">
                    <a:lumMod val="75000"/>
                  </a:schemeClr>
                </a:solidFill>
                <a:latin typeface="+mn-ea"/>
                <a:ea typeface="+mn-ea"/>
              </a:rPr>
              <a:t>: </a:t>
            </a:r>
            <a:r>
              <a:rPr lang="en-US" altLang="ko-KR" sz="1600" b="0" i="0" u="none" strike="noStrike" dirty="0">
                <a:solidFill>
                  <a:srgbClr val="006DD7"/>
                </a:solidFill>
                <a:effectLst/>
                <a:latin typeface="Spoqa Han Sans"/>
                <a:hlinkClick r:id="rId6"/>
              </a:rPr>
              <a:t>Feature Pyramid Networks for Object Detection</a:t>
            </a:r>
            <a:r>
              <a:rPr lang="en-US" altLang="ko-KR" sz="1600" b="0" i="0" u="none" strike="noStrike" dirty="0">
                <a:solidFill>
                  <a:srgbClr val="006DD7"/>
                </a:solidFill>
                <a:effectLst/>
                <a:latin typeface="Spoqa Han Sans"/>
              </a:rPr>
              <a:t>,  </a:t>
            </a:r>
            <a:r>
              <a:rPr lang="en-US" altLang="ko-KR" sz="1200" b="0" i="0" u="none" strike="noStrike" dirty="0">
                <a:solidFill>
                  <a:srgbClr val="006DD7"/>
                </a:solidFill>
                <a:effectLst/>
                <a:latin typeface="Spoqa Han Sans"/>
              </a:rPr>
              <a:t>(FPN </a:t>
            </a:r>
            <a:r>
              <a:rPr lang="ko-KR" altLang="en-US" sz="1200" b="0" i="0" u="none" strike="noStrike" dirty="0">
                <a:solidFill>
                  <a:srgbClr val="006DD7"/>
                </a:solidFill>
                <a:effectLst/>
                <a:latin typeface="Spoqa Han Sans"/>
              </a:rPr>
              <a:t>논문 리뷰 </a:t>
            </a:r>
            <a:r>
              <a:rPr lang="en-US" altLang="ko-KR" sz="1200" b="0" i="0" u="none" strike="noStrike" dirty="0">
                <a:solidFill>
                  <a:srgbClr val="006DD7"/>
                </a:solidFill>
                <a:effectLst/>
                <a:latin typeface="Spoqa Han Sans"/>
              </a:rPr>
              <a:t>: </a:t>
            </a:r>
            <a:r>
              <a:rPr lang="en-US" altLang="ko-KR" sz="1200" b="0" i="0" u="none" strike="noStrike" dirty="0">
                <a:solidFill>
                  <a:srgbClr val="006DD7"/>
                </a:solidFill>
                <a:effectLst/>
                <a:latin typeface="Spoqa Han Sans"/>
                <a:hlinkClick r:id="rId7"/>
              </a:rPr>
              <a:t>https://herbwood.tistory.com/18</a:t>
            </a:r>
            <a:r>
              <a:rPr lang="en-US" altLang="ko-KR" sz="1200" b="0" i="0" u="none" strike="noStrike" dirty="0">
                <a:solidFill>
                  <a:srgbClr val="006DD7"/>
                </a:solidFill>
                <a:effectLst/>
                <a:latin typeface="Spoqa Han Sans"/>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[6] </a:t>
            </a:r>
            <a:r>
              <a:rPr lang="en-US" altLang="ko-KR" b="0" i="0" u="none" strike="noStrike" dirty="0">
                <a:effectLst/>
                <a:latin typeface="Roboto" panose="02000000000000000000" pitchFamily="2" charset="0"/>
                <a:hlinkClick r:id="rId8"/>
              </a:rPr>
              <a:t>Improved Convolutional Neural Network YOLOv5 for Underwater Target Detection Based on Autonomous Underwater Helicopter</a:t>
            </a:r>
            <a:r>
              <a:rPr lang="en-US" altLang="ko-KR" b="0" kern="0" dirty="0">
                <a:solidFill>
                  <a:schemeClr val="accent1">
                    <a:lumMod val="75000"/>
                  </a:schemeClr>
                </a:solidFill>
                <a:latin typeface="+mn-ea"/>
                <a:ea typeface="+mn-ea"/>
              </a:rPr>
              <a:t> </a:t>
            </a:r>
            <a:endParaRPr lang="en-US" altLang="ko-KR" b="0" i="0" kern="0" dirty="0">
              <a:solidFill>
                <a:schemeClr val="accent1">
                  <a:lumMod val="75000"/>
                </a:schemeClr>
              </a:solidFill>
              <a:effectLst/>
              <a:latin typeface="+mn-ea"/>
              <a:ea typeface="+mn-ea"/>
            </a:endParaRPr>
          </a:p>
        </p:txBody>
      </p:sp>
      <p:sp>
        <p:nvSpPr>
          <p:cNvPr id="2" name="제목 1">
            <a:extLst>
              <a:ext uri="{FF2B5EF4-FFF2-40B4-BE49-F238E27FC236}">
                <a16:creationId xmlns:a16="http://schemas.microsoft.com/office/drawing/2014/main" id="{26098DF2-0FED-0E54-CAA4-04A96F7E01D3}"/>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410363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7B64757B-96D9-EFBA-0C96-626D20E91C73}"/>
              </a:ext>
            </a:extLst>
          </p:cNvPr>
          <p:cNvSpPr txBox="1">
            <a:spLocks noChangeArrowheads="1"/>
          </p:cNvSpPr>
          <p:nvPr/>
        </p:nvSpPr>
        <p:spPr bwMode="auto">
          <a:xfrm>
            <a:off x="400012" y="1088974"/>
            <a:ext cx="8312034" cy="463197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모듈 제조 공정의 정밀성과 신뢰성 확보는 필수 과제로 부상</a:t>
            </a:r>
            <a:endParaRPr lang="en-US" altLang="ko-KR" sz="1400" kern="0" dirty="0">
              <a:solidFill>
                <a:schemeClr val="accent1">
                  <a:lumMod val="75000"/>
                </a:schemeClr>
              </a:solidFill>
              <a:latin typeface="+mn-ea"/>
              <a:ea typeface="+mn-ea"/>
            </a:endParaRPr>
          </a:p>
        </p:txBody>
      </p:sp>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496A8B6B-70B6-9BA1-A6F4-9C37D6172746}"/>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0CAB9-9DFC-1909-703E-797DEF45988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B2662F5-C087-0043-EBED-6891E3DDAF44}"/>
              </a:ext>
            </a:extLst>
          </p:cNvPr>
          <p:cNvSpPr txBox="1">
            <a:spLocks noChangeArrowheads="1"/>
          </p:cNvSpPr>
          <p:nvPr/>
        </p:nvSpPr>
        <p:spPr bwMode="auto">
          <a:xfrm>
            <a:off x="400012" y="1088974"/>
            <a:ext cx="8312034" cy="35116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불량 발생처는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SMT</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p:txBody>
      </p:sp>
      <p:sp>
        <p:nvSpPr>
          <p:cNvPr id="2" name="제목 1">
            <a:extLst>
              <a:ext uri="{FF2B5EF4-FFF2-40B4-BE49-F238E27FC236}">
                <a16:creationId xmlns:a16="http://schemas.microsoft.com/office/drawing/2014/main" id="{E1AB2CAD-68AE-CDDE-91D3-A07AE46B94DE}"/>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E9B44B26-CA1E-38E1-00C6-8DC6C7EB2F40}"/>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pic>
        <p:nvPicPr>
          <p:cNvPr id="1025" name="_x537775448">
            <a:extLst>
              <a:ext uri="{FF2B5EF4-FFF2-40B4-BE49-F238E27FC236}">
                <a16:creationId xmlns:a16="http://schemas.microsoft.com/office/drawing/2014/main" id="{5F52F5AF-DEF6-4E07-6542-BDC9E4037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96" y="4403368"/>
            <a:ext cx="4411663" cy="164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0C72F3-FE5C-DA0A-53A2-82F1F7DABE31}"/>
              </a:ext>
            </a:extLst>
          </p:cNvPr>
          <p:cNvSpPr txBox="1"/>
          <p:nvPr/>
        </p:nvSpPr>
        <p:spPr>
          <a:xfrm>
            <a:off x="282541" y="4599227"/>
            <a:ext cx="3839454" cy="1708160"/>
          </a:xfrm>
          <a:prstGeom prst="rect">
            <a:avLst/>
          </a:prstGeom>
          <a:noFill/>
        </p:spPr>
        <p:txBody>
          <a:bodyPr wrap="square" rtlCol="0">
            <a:spAutoFit/>
          </a:bodyPr>
          <a:lstStyle/>
          <a:p>
            <a:pPr marL="806450" lvl="2" indent="-179388" algn="l">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a:t>
            </a:r>
            <a:r>
              <a:rPr lang="en-US" altLang="ko-KR" sz="1400" kern="0" dirty="0">
                <a:solidFill>
                  <a:schemeClr val="tx1"/>
                </a:solidFill>
                <a:latin typeface="+mn-ea"/>
              </a:rPr>
              <a:t> </a:t>
            </a:r>
            <a:r>
              <a:rPr lang="ko-KR" altLang="en-US" sz="1400" kern="0" dirty="0">
                <a:solidFill>
                  <a:schemeClr val="tx1"/>
                </a:solidFill>
                <a:latin typeface="+mn-ea"/>
                <a:ea typeface="+mn-ea"/>
              </a:rPr>
              <a:t>불량이 전체 불량의 거의 절반을 차지하고 있다는 점은 해당 공정에서의 품질 관리 및 불량 검출의 중요성을 보여줌</a:t>
            </a:r>
            <a:endParaRPr lang="en-US" altLang="ko-KR" sz="1400" kern="0" dirty="0">
              <a:solidFill>
                <a:schemeClr val="tx1"/>
              </a:solidFill>
              <a:latin typeface="+mn-ea"/>
              <a:ea typeface="+mn-ea"/>
            </a:endParaRPr>
          </a:p>
          <a:p>
            <a:pPr algn="l"/>
            <a:endParaRPr lang="ko-KR" altLang="en-US" sz="1400" dirty="0"/>
          </a:p>
        </p:txBody>
      </p:sp>
    </p:spTree>
    <p:extLst>
      <p:ext uri="{BB962C8B-B14F-4D97-AF65-F5344CB8AC3E}">
        <p14:creationId xmlns:p14="http://schemas.microsoft.com/office/powerpoint/2010/main" val="32611846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33A30-E3F3-6853-A57A-C7C9D5C12FC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60F423F-DCB6-46E8-FA80-529BE4B7F4D7}"/>
              </a:ext>
            </a:extLst>
          </p:cNvPr>
          <p:cNvSpPr txBox="1">
            <a:spLocks noChangeArrowheads="1"/>
          </p:cNvSpPr>
          <p:nvPr/>
        </p:nvSpPr>
        <p:spPr bwMode="auto">
          <a:xfrm>
            <a:off x="400012" y="1088974"/>
            <a:ext cx="8312034" cy="435189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결과적으로 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높아지고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전체 </a:t>
            </a:r>
            <a:r>
              <a:rPr lang="ko-KR" altLang="en-US" sz="1400" kern="0" dirty="0" err="1">
                <a:solidFill>
                  <a:schemeClr val="tx1"/>
                </a:solidFill>
                <a:latin typeface="+mn-ea"/>
                <a:ea typeface="+mn-ea"/>
              </a:rPr>
              <a:t>수율을</a:t>
            </a:r>
            <a:r>
              <a:rPr lang="ko-KR" altLang="en-US" sz="1400" kern="0" dirty="0">
                <a:solidFill>
                  <a:schemeClr val="tx1"/>
                </a:solidFill>
                <a:latin typeface="+mn-ea"/>
                <a:ea typeface="+mn-ea"/>
              </a:rPr>
              <a:t> 저하시킬 뿐 아니라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검사를 </a:t>
            </a:r>
            <a:r>
              <a:rPr lang="ko-KR" altLang="en-US" sz="1400" kern="0" dirty="0" err="1">
                <a:solidFill>
                  <a:schemeClr val="tx1"/>
                </a:solidFill>
                <a:latin typeface="+mn-ea"/>
                <a:ea typeface="+mn-ea"/>
              </a:rPr>
              <a:t>필수화하여</a:t>
            </a:r>
            <a:r>
              <a:rPr lang="ko-KR" altLang="en-US" sz="1400" kern="0" dirty="0">
                <a:solidFill>
                  <a:schemeClr val="tx1"/>
                </a:solidFill>
                <a:latin typeface="+mn-ea"/>
                <a:ea typeface="+mn-ea"/>
              </a:rPr>
              <a:t> 검사 공정의 효율성을 저해함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AOI</a:t>
            </a:r>
            <a:r>
              <a:rPr lang="ko-KR" altLang="en-US" sz="1400" kern="0" dirty="0">
                <a:solidFill>
                  <a:schemeClr val="tx1"/>
                </a:solidFill>
                <a:latin typeface="+mn-ea"/>
                <a:ea typeface="+mn-ea"/>
              </a:rPr>
              <a:t>에서 탐지된 불량 중 약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이상이 가성 불량이며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생산성 저하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검사 비용 증가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 지연 등의 문제로 이어지고 있음</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080B07C4-46A5-78C3-B729-A0BFA886D8D5}"/>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610C2B15-0A42-A6AC-D985-1A007828CD13}"/>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194142458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0EA4-0B88-AC89-CD24-8B3BB4934C68}"/>
            </a:ext>
          </a:extLst>
        </p:cNvPr>
        <p:cNvGrpSpPr/>
        <p:nvPr/>
      </p:nvGrpSpPr>
      <p:grpSpPr>
        <a:xfrm>
          <a:off x="0" y="0"/>
          <a:ext cx="0" cy="0"/>
          <a:chOff x="0" y="0"/>
          <a:chExt cx="0" cy="0"/>
        </a:xfrm>
      </p:grpSpPr>
      <p:pic>
        <p:nvPicPr>
          <p:cNvPr id="2049" name="_x537757520">
            <a:extLst>
              <a:ext uri="{FF2B5EF4-FFF2-40B4-BE49-F238E27FC236}">
                <a16:creationId xmlns:a16="http://schemas.microsoft.com/office/drawing/2014/main" id="{3C1881CE-8ECA-40F2-5A5A-1E042A726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2" y="2423626"/>
            <a:ext cx="7110079" cy="3756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FE01525-42B6-815F-97F5-F3A794C9D769}"/>
              </a:ext>
            </a:extLst>
          </p:cNvPr>
          <p:cNvSpPr txBox="1">
            <a:spLocks noChangeArrowheads="1"/>
          </p:cNvSpPr>
          <p:nvPr/>
        </p:nvSpPr>
        <p:spPr bwMode="auto">
          <a:xfrm>
            <a:off x="415983" y="1138744"/>
            <a:ext cx="8312034" cy="19529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1CFF7C44-BA9C-6AEA-88CF-215C37394E6F}"/>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F80B6460-02F6-40F0-0ABA-21CF44500B38}"/>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
        <p:nvSpPr>
          <p:cNvPr id="4" name="Rectangle 2">
            <a:extLst>
              <a:ext uri="{FF2B5EF4-FFF2-40B4-BE49-F238E27FC236}">
                <a16:creationId xmlns:a16="http://schemas.microsoft.com/office/drawing/2014/main" id="{B9812833-B2D5-33D1-5D84-DA85A9871607}"/>
              </a:ext>
            </a:extLst>
          </p:cNvPr>
          <p:cNvSpPr>
            <a:spLocks noChangeArrowheads="1"/>
          </p:cNvSpPr>
          <p:nvPr/>
        </p:nvSpPr>
        <p:spPr bwMode="auto">
          <a:xfrm>
            <a:off x="0" y="43295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CA0AEA2D-DB88-CA45-61BD-1114B73826FF}"/>
              </a:ext>
            </a:extLst>
          </p:cNvPr>
          <p:cNvSpPr txBox="1"/>
          <p:nvPr/>
        </p:nvSpPr>
        <p:spPr>
          <a:xfrm>
            <a:off x="2681979" y="5769026"/>
            <a:ext cx="4575362" cy="449995"/>
          </a:xfrm>
          <a:prstGeom prst="rect">
            <a:avLst/>
          </a:prstGeom>
          <a:noFill/>
        </p:spPr>
        <p:txBody>
          <a:bodyPr wrap="square">
            <a:spAutoFit/>
          </a:bodyPr>
          <a:lstStyle/>
          <a:p>
            <a:pPr marL="0" marR="0" indent="0" algn="ctr" fontAlgn="base" latinLnBrk="0">
              <a:lnSpc>
                <a:spcPct val="230000"/>
              </a:lnSpc>
            </a:pPr>
            <a:r>
              <a:rPr lang="en-US" altLang="ko-KR" sz="1200" kern="0" spc="0" dirty="0">
                <a:solidFill>
                  <a:srgbClr val="000000"/>
                </a:solidFill>
                <a:effectLst/>
                <a:latin typeface="한양신명조"/>
                <a:ea typeface="한양신명조"/>
              </a:rPr>
              <a:t>[SMT </a:t>
            </a:r>
            <a:r>
              <a:rPr lang="ko-KR" altLang="en-US" sz="1200" kern="0" spc="0" dirty="0">
                <a:solidFill>
                  <a:srgbClr val="000000"/>
                </a:solidFill>
                <a:effectLst/>
                <a:latin typeface="한양신명조"/>
                <a:ea typeface="한양신명조"/>
              </a:rPr>
              <a:t>공정에서 </a:t>
            </a:r>
            <a:r>
              <a:rPr lang="en-US" altLang="ko-KR" sz="1200" kern="0" spc="0" dirty="0">
                <a:solidFill>
                  <a:srgbClr val="000000"/>
                </a:solidFill>
                <a:effectLst/>
                <a:latin typeface="한양신명조"/>
                <a:ea typeface="한양신명조"/>
              </a:rPr>
              <a:t>AOI </a:t>
            </a:r>
            <a:r>
              <a:rPr lang="ko-KR" altLang="en-US" sz="1200" kern="0" spc="0" dirty="0">
                <a:solidFill>
                  <a:srgbClr val="000000"/>
                </a:solidFill>
                <a:effectLst/>
                <a:latin typeface="한양신명조"/>
                <a:ea typeface="한양신명조"/>
              </a:rPr>
              <a:t>이후의 진행 현황</a:t>
            </a:r>
            <a:r>
              <a:rPr lang="en-US" altLang="ko-KR" sz="1200" kern="0" spc="0" dirty="0">
                <a:solidFill>
                  <a:srgbClr val="000000"/>
                </a:solidFill>
                <a:effectLst/>
                <a:latin typeface="한양신명조"/>
                <a:ea typeface="한양신명조"/>
              </a:rPr>
              <a:t>]</a:t>
            </a:r>
            <a:endParaRPr lang="ko-KR" altLang="en-US" sz="1200" kern="0" spc="0" dirty="0">
              <a:solidFill>
                <a:srgbClr val="000000"/>
              </a:solidFill>
              <a:effectLst/>
              <a:latin typeface="한양신명조"/>
            </a:endParaRPr>
          </a:p>
        </p:txBody>
      </p:sp>
    </p:spTree>
    <p:extLst>
      <p:ext uri="{BB962C8B-B14F-4D97-AF65-F5344CB8AC3E}">
        <p14:creationId xmlns:p14="http://schemas.microsoft.com/office/powerpoint/2010/main" val="10863763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EB9FB-4D98-A286-2866-156E7831CE8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CD7FD56-7E3C-5472-015B-DB7AB877372D}"/>
              </a:ext>
            </a:extLst>
          </p:cNvPr>
          <p:cNvSpPr txBox="1">
            <a:spLocks noChangeArrowheads="1"/>
          </p:cNvSpPr>
          <p:nvPr/>
        </p:nvSpPr>
        <p:spPr bwMode="auto">
          <a:xfrm>
            <a:off x="400012" y="1088974"/>
            <a:ext cx="8492036" cy="498899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프로젝트 개요</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문제를 해결하고자 본 연구는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기반의 딥러닝 객체 검출 알고리즘을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불량 검출에 적용하여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시스템이 갖는 한계를 보완하고자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YOLO(You Only Look Once)</a:t>
            </a:r>
            <a:r>
              <a:rPr lang="ko-KR" altLang="en-US" sz="1400" kern="0" dirty="0">
                <a:solidFill>
                  <a:schemeClr val="tx1"/>
                </a:solidFill>
                <a:latin typeface="+mn-ea"/>
                <a:ea typeface="+mn-ea"/>
              </a:rPr>
              <a:t>는 이미지 내 객체를 실시간으로 빠르게 검출할 수 있는 알고리즘으로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최근 산업용 비전 검사 시스템에서 높은 정확도와 속도를 바탕으로 각광 받고 있음</a:t>
            </a:r>
            <a:r>
              <a:rPr lang="en-US" altLang="ko-KR" sz="1400" kern="0" dirty="0">
                <a:solidFill>
                  <a:schemeClr val="tx1"/>
                </a:solidFill>
                <a:latin typeface="+mn-ea"/>
                <a:ea typeface="+mn-ea"/>
              </a:rPr>
              <a:t>. Google Scholar </a:t>
            </a:r>
            <a:r>
              <a:rPr lang="ko-KR" altLang="en-US" sz="1400" kern="0" dirty="0">
                <a:solidFill>
                  <a:schemeClr val="tx1"/>
                </a:solidFill>
                <a:latin typeface="+mn-ea"/>
                <a:ea typeface="+mn-ea"/>
              </a:rPr>
              <a:t>기준 ‘</a:t>
            </a:r>
            <a:r>
              <a:rPr lang="en-US" altLang="ko-KR" sz="1400" kern="0" dirty="0">
                <a:solidFill>
                  <a:schemeClr val="tx1"/>
                </a:solidFill>
                <a:latin typeface="+mn-ea"/>
                <a:ea typeface="+mn-ea"/>
              </a:rPr>
              <a:t>YOLO industrial inspection’ </a:t>
            </a:r>
            <a:r>
              <a:rPr lang="ko-KR" altLang="en-US" sz="1400" kern="0" dirty="0">
                <a:solidFill>
                  <a:schemeClr val="tx1"/>
                </a:solidFill>
                <a:latin typeface="+mn-ea"/>
                <a:ea typeface="+mn-ea"/>
              </a:rPr>
              <a:t>관련 논문은 </a:t>
            </a:r>
            <a:r>
              <a:rPr lang="en-US" altLang="ko-KR" sz="1400" kern="0" dirty="0">
                <a:solidFill>
                  <a:schemeClr val="tx1"/>
                </a:solidFill>
                <a:latin typeface="+mn-ea"/>
                <a:ea typeface="+mn-ea"/>
              </a:rPr>
              <a:t>2020</a:t>
            </a:r>
            <a:r>
              <a:rPr lang="ko-KR" altLang="en-US" sz="1400" kern="0" dirty="0">
                <a:solidFill>
                  <a:schemeClr val="tx1"/>
                </a:solidFill>
                <a:latin typeface="+mn-ea"/>
                <a:ea typeface="+mn-ea"/>
              </a:rPr>
              <a:t>년 이후 급격히 증가하였으며</a:t>
            </a:r>
            <a:r>
              <a:rPr lang="en-US" altLang="ko-KR" sz="1400" kern="0" dirty="0">
                <a:solidFill>
                  <a:schemeClr val="tx1"/>
                </a:solidFill>
                <a:latin typeface="+mn-ea"/>
                <a:ea typeface="+mn-ea"/>
              </a:rPr>
              <a:t>, 2024</a:t>
            </a:r>
            <a:r>
              <a:rPr lang="ko-KR" altLang="en-US" sz="1400" kern="0" dirty="0">
                <a:solidFill>
                  <a:schemeClr val="tx1"/>
                </a:solidFill>
                <a:latin typeface="+mn-ea"/>
                <a:ea typeface="+mn-ea"/>
              </a:rPr>
              <a:t>년 한 해 동안 약 </a:t>
            </a:r>
            <a:r>
              <a:rPr lang="en-US" altLang="ko-KR" sz="1400" kern="0" dirty="0">
                <a:solidFill>
                  <a:schemeClr val="tx1"/>
                </a:solidFill>
                <a:latin typeface="+mn-ea"/>
                <a:ea typeface="+mn-ea"/>
              </a:rPr>
              <a:t>250</a:t>
            </a:r>
            <a:r>
              <a:rPr lang="ko-KR" altLang="en-US" sz="1400" kern="0" dirty="0">
                <a:solidFill>
                  <a:schemeClr val="tx1"/>
                </a:solidFill>
                <a:latin typeface="+mn-ea"/>
                <a:ea typeface="+mn-ea"/>
              </a:rPr>
              <a:t>건 이상의 학술 논문이 발표되었음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 </a:t>
            </a:r>
            <a:r>
              <a:rPr lang="ko-KR" altLang="en-US" sz="1400" kern="0" dirty="0">
                <a:solidFill>
                  <a:schemeClr val="tx1"/>
                </a:solidFill>
                <a:latin typeface="+mn-ea"/>
                <a:ea typeface="+mn-ea"/>
              </a:rPr>
              <a:t>알고리즘의 산업 분야 적용을 정리한 </a:t>
            </a:r>
            <a:r>
              <a:rPr lang="en-US" altLang="ko-KR" sz="1400" kern="0" dirty="0">
                <a:solidFill>
                  <a:schemeClr val="tx1"/>
                </a:solidFill>
                <a:latin typeface="+mn-ea"/>
                <a:ea typeface="+mn-ea"/>
              </a:rPr>
              <a:t>Electronics </a:t>
            </a:r>
            <a:r>
              <a:rPr lang="ko-KR" altLang="en-US" sz="1400" kern="0" dirty="0">
                <a:solidFill>
                  <a:schemeClr val="tx1"/>
                </a:solidFill>
                <a:latin typeface="+mn-ea"/>
                <a:ea typeface="+mn-ea"/>
              </a:rPr>
              <a:t>저널의 논문에 따르면</a:t>
            </a:r>
            <a:r>
              <a:rPr lang="en-US" altLang="ko-KR" sz="1400" kern="0" dirty="0">
                <a:solidFill>
                  <a:schemeClr val="tx1"/>
                </a:solidFill>
                <a:latin typeface="+mn-ea"/>
                <a:ea typeface="+mn-ea"/>
              </a:rPr>
              <a:t>, SMT </a:t>
            </a:r>
            <a:r>
              <a:rPr lang="ko-KR" altLang="en-US" sz="1400" kern="0" dirty="0">
                <a:solidFill>
                  <a:schemeClr val="tx1"/>
                </a:solidFill>
                <a:latin typeface="+mn-ea"/>
                <a:ea typeface="+mn-ea"/>
              </a:rPr>
              <a:t>공정</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자동차 부품 검사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식품 품질 관리 등 다양한 분야에서 해당 기술이 연구되고 있다</a:t>
            </a:r>
            <a:r>
              <a:rPr lang="en-US" altLang="ko-KR" sz="1400" kern="0" dirty="0">
                <a:solidFill>
                  <a:schemeClr val="tx1"/>
                </a:solidFill>
                <a:latin typeface="+mn-ea"/>
                <a:ea typeface="+mn-ea"/>
              </a:rPr>
              <a:t>. [4]</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연구의 목적은 최신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시리즈 중 하나인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을 활용하여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주요 불량 유형을 자동으로 검출할 수 있는 딥러닝 모델을 구현하고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모델의 성능을 평가하는 것임</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FD8BB1B3-EBB4-0694-EA33-0C81018D6917}"/>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508CF0B9-793F-4ACA-E87A-644D027FAAB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18176616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A5F2-7333-2989-E46D-29A50FA3286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F5F631E-60A0-8C05-A9CF-FE833ECC8C9C}"/>
              </a:ext>
            </a:extLst>
          </p:cNvPr>
          <p:cNvSpPr txBox="1">
            <a:spLocks noChangeArrowheads="1"/>
          </p:cNvSpPr>
          <p:nvPr/>
        </p:nvSpPr>
        <p:spPr bwMode="auto">
          <a:xfrm>
            <a:off x="400012" y="1088974"/>
            <a:ext cx="8312034"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선정 논문</a:t>
            </a:r>
            <a:endParaRPr lang="en-US" altLang="ko-KR" kern="0" dirty="0">
              <a:solidFill>
                <a:srgbClr val="0033CC"/>
              </a:solidFill>
              <a:latin typeface="+mn-ea"/>
              <a:ea typeface="+mn-ea"/>
            </a:endParaRPr>
          </a:p>
        </p:txBody>
      </p:sp>
      <p:sp>
        <p:nvSpPr>
          <p:cNvPr id="2" name="제목 1">
            <a:extLst>
              <a:ext uri="{FF2B5EF4-FFF2-40B4-BE49-F238E27FC236}">
                <a16:creationId xmlns:a16="http://schemas.microsoft.com/office/drawing/2014/main" id="{3B25FF8C-6426-1564-3CD2-9A95BB71F789}"/>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graphicFrame>
        <p:nvGraphicFramePr>
          <p:cNvPr id="4" name="표 3">
            <a:extLst>
              <a:ext uri="{FF2B5EF4-FFF2-40B4-BE49-F238E27FC236}">
                <a16:creationId xmlns:a16="http://schemas.microsoft.com/office/drawing/2014/main" id="{BB8F3DBF-004E-4701-0AE5-0DCDC650AA26}"/>
              </a:ext>
            </a:extLst>
          </p:cNvPr>
          <p:cNvGraphicFramePr>
            <a:graphicFrameLocks noGrp="1"/>
          </p:cNvGraphicFramePr>
          <p:nvPr/>
        </p:nvGraphicFramePr>
        <p:xfrm>
          <a:off x="557814" y="1564144"/>
          <a:ext cx="8100090" cy="2048972"/>
        </p:xfrm>
        <a:graphic>
          <a:graphicData uri="http://schemas.openxmlformats.org/drawingml/2006/table">
            <a:tbl>
              <a:tblPr firstRow="1" bandRow="1">
                <a:tableStyleId>{5940675A-B579-460E-94D1-54222C63F5DA}</a:tableStyleId>
              </a:tblPr>
              <a:tblGrid>
                <a:gridCol w="1674160">
                  <a:extLst>
                    <a:ext uri="{9D8B030D-6E8A-4147-A177-3AD203B41FA5}">
                      <a16:colId xmlns:a16="http://schemas.microsoft.com/office/drawing/2014/main" val="4170148597"/>
                    </a:ext>
                  </a:extLst>
                </a:gridCol>
                <a:gridCol w="6425930">
                  <a:extLst>
                    <a:ext uri="{9D8B030D-6E8A-4147-A177-3AD203B41FA5}">
                      <a16:colId xmlns:a16="http://schemas.microsoft.com/office/drawing/2014/main" val="974918593"/>
                    </a:ext>
                  </a:extLst>
                </a:gridCol>
              </a:tblGrid>
              <a:tr h="399646">
                <a:tc>
                  <a:txBody>
                    <a:bodyPr/>
                    <a:lstStyle/>
                    <a:p>
                      <a:pPr algn="ctr" latinLnBrk="1"/>
                      <a:r>
                        <a:rPr lang="ko-KR" altLang="en-US" sz="1400" b="1" dirty="0">
                          <a:solidFill>
                            <a:schemeClr val="bg1"/>
                          </a:solidFill>
                          <a:latin typeface="+mn-ea"/>
                          <a:ea typeface="+mn-ea"/>
                        </a:rPr>
                        <a:t>논문 제목</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A deep context learning based PCB defect detection model with anomalous trend alarming system</a:t>
                      </a:r>
                    </a:p>
                    <a:p>
                      <a:pPr algn="ctr" latinLnBrk="1"/>
                      <a:r>
                        <a:rPr lang="en-US" altLang="ko-KR" sz="1400" dirty="0">
                          <a:latin typeface="+mn-ea"/>
                          <a:ea typeface="+mn-ea"/>
                        </a:rPr>
                        <a:t>(</a:t>
                      </a:r>
                      <a:r>
                        <a:rPr lang="ko-KR" altLang="en-US" sz="1400" dirty="0">
                          <a:latin typeface="+mn-ea"/>
                          <a:ea typeface="+mn-ea"/>
                        </a:rPr>
                        <a:t>이상 징후 알람 시스템을 갖춘 심층 </a:t>
                      </a:r>
                      <a:r>
                        <a:rPr lang="en-US" altLang="ko-KR" sz="1400" dirty="0">
                          <a:latin typeface="+mn-ea"/>
                          <a:ea typeface="+mn-ea"/>
                        </a:rPr>
                        <a:t>context </a:t>
                      </a:r>
                      <a:r>
                        <a:rPr lang="ko-KR" altLang="en-US" sz="1400" dirty="0">
                          <a:latin typeface="+mn-ea"/>
                          <a:ea typeface="+mn-ea"/>
                        </a:rPr>
                        <a:t>학습 기반의</a:t>
                      </a:r>
                      <a:r>
                        <a:rPr lang="en-US" altLang="ko-KR" sz="1400" dirty="0">
                          <a:latin typeface="+mn-ea"/>
                          <a:ea typeface="+mn-ea"/>
                        </a:rPr>
                        <a:t>PCB </a:t>
                      </a:r>
                      <a:r>
                        <a:rPr lang="ko-KR" altLang="en-US" sz="1400" dirty="0">
                          <a:latin typeface="+mn-ea"/>
                          <a:ea typeface="+mn-ea"/>
                        </a:rPr>
                        <a:t>결함 탐지 모델</a:t>
                      </a:r>
                      <a:r>
                        <a:rPr lang="en-US" altLang="ko-KR" sz="1400" dirty="0">
                          <a:latin typeface="+mn-ea"/>
                          <a:ea typeface="+mn-ea"/>
                        </a:rPr>
                        <a:t>)</a:t>
                      </a:r>
                      <a:endParaRPr lang="ko-KR" altLang="en-US" sz="14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345087363"/>
                  </a:ext>
                </a:extLst>
              </a:tr>
              <a:tr h="399646">
                <a:tc>
                  <a:txBody>
                    <a:bodyPr/>
                    <a:lstStyle/>
                    <a:p>
                      <a:pPr algn="ctr" latinLnBrk="1"/>
                      <a:r>
                        <a:rPr lang="ko-KR" altLang="en-US" sz="1400" b="1" dirty="0">
                          <a:solidFill>
                            <a:schemeClr val="bg1"/>
                          </a:solidFill>
                          <a:latin typeface="+mn-ea"/>
                          <a:ea typeface="+mn-ea"/>
                        </a:rPr>
                        <a:t>출판사</a:t>
                      </a:r>
                      <a:r>
                        <a:rPr lang="en-US" altLang="ko-KR" sz="1400" b="1" dirty="0">
                          <a:solidFill>
                            <a:schemeClr val="bg1"/>
                          </a:solidFill>
                          <a:latin typeface="+mn-ea"/>
                          <a:ea typeface="+mn-ea"/>
                        </a:rPr>
                        <a:t>/</a:t>
                      </a:r>
                      <a:r>
                        <a:rPr lang="ko-KR" altLang="en-US" sz="1400" b="1" dirty="0">
                          <a:solidFill>
                            <a:schemeClr val="bg1"/>
                          </a:solidFill>
                          <a:latin typeface="+mn-ea"/>
                          <a:ea typeface="+mn-ea"/>
                        </a:rPr>
                        <a:t>저널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662" b="0" i="0" kern="1200" dirty="0">
                          <a:solidFill>
                            <a:schemeClr val="tx1"/>
                          </a:solidFill>
                          <a:effectLst/>
                          <a:latin typeface="+mn-lt"/>
                          <a:ea typeface="+mn-ea"/>
                          <a:cs typeface="+mn-cs"/>
                        </a:rPr>
                        <a:t>Results in Engineering (ELSEVIER-</a:t>
                      </a:r>
                      <a:r>
                        <a:rPr lang="ko-KR" altLang="en-US" sz="1662" b="0" i="0" kern="1200" dirty="0" err="1">
                          <a:solidFill>
                            <a:schemeClr val="tx1"/>
                          </a:solidFill>
                          <a:effectLst/>
                          <a:latin typeface="+mn-lt"/>
                          <a:ea typeface="+mn-ea"/>
                          <a:cs typeface="+mn-cs"/>
                        </a:rPr>
                        <a:t>엘스비어</a:t>
                      </a:r>
                      <a:r>
                        <a:rPr lang="en-US" altLang="ko-KR" sz="1662" b="0" i="0" kern="1200" dirty="0">
                          <a:solidFill>
                            <a:schemeClr val="tx1"/>
                          </a:solidFill>
                          <a:effectLst/>
                          <a:latin typeface="+mn-lt"/>
                          <a:ea typeface="+mn-ea"/>
                          <a:cs typeface="+mn-cs"/>
                        </a:rPr>
                        <a:t>)</a:t>
                      </a:r>
                      <a:endParaRPr lang="ko-KR" altLang="en-US" sz="14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889112152"/>
                  </a:ext>
                </a:extLst>
              </a:tr>
              <a:tr h="399646">
                <a:tc>
                  <a:txBody>
                    <a:bodyPr/>
                    <a:lstStyle/>
                    <a:p>
                      <a:pPr algn="ctr" latinLnBrk="1"/>
                      <a:r>
                        <a:rPr lang="en-US" altLang="ko-KR" sz="1400" b="1" dirty="0">
                          <a:solidFill>
                            <a:schemeClr val="bg1"/>
                          </a:solidFill>
                          <a:latin typeface="+mn-ea"/>
                          <a:ea typeface="+mn-ea"/>
                        </a:rPr>
                        <a:t>IF/JCR</a:t>
                      </a:r>
                      <a:endParaRPr lang="ko-KR" altLang="en-US" sz="1400" b="1" dirty="0">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IF(Result in Engineering) : 6.0 / </a:t>
                      </a:r>
                    </a:p>
                    <a:p>
                      <a:pPr algn="ctr" latinLnBrk="1"/>
                      <a:r>
                        <a:rPr lang="ko-KR" altLang="en-US" sz="1400" dirty="0"/>
                        <a:t>공학 전반</a:t>
                      </a:r>
                      <a:r>
                        <a:rPr lang="en-US" altLang="ko-KR" sz="1400" dirty="0"/>
                        <a:t>(Engineering, Multidisciplinary) </a:t>
                      </a:r>
                      <a:r>
                        <a:rPr lang="ko-KR" altLang="en-US" sz="1400" dirty="0"/>
                        <a:t>분야에서 </a:t>
                      </a:r>
                      <a:r>
                        <a:rPr lang="en-US" altLang="ko-KR" sz="1400" b="1" dirty="0"/>
                        <a:t>Q1</a:t>
                      </a:r>
                      <a:r>
                        <a:rPr lang="ko-KR" altLang="en-US" sz="1400" b="0" dirty="0"/>
                        <a:t>에 해당</a:t>
                      </a:r>
                      <a:endParaRPr lang="ko-KR" altLang="en-US" sz="14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2076311154"/>
                  </a:ext>
                </a:extLst>
              </a:tr>
              <a:tr h="399646">
                <a:tc>
                  <a:txBody>
                    <a:bodyPr/>
                    <a:lstStyle/>
                    <a:p>
                      <a:pPr algn="ctr" latinLnBrk="1"/>
                      <a:r>
                        <a:rPr lang="ko-KR" altLang="en-US" sz="1400" b="1" dirty="0">
                          <a:solidFill>
                            <a:schemeClr val="bg1"/>
                          </a:solidFill>
                          <a:latin typeface="+mn-ea"/>
                          <a:ea typeface="+mn-ea"/>
                        </a:rPr>
                        <a:t>인용횟수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47</a:t>
                      </a:r>
                      <a:r>
                        <a:rPr lang="ko-KR" altLang="en-US" sz="1400" dirty="0">
                          <a:latin typeface="+mn-ea"/>
                          <a:ea typeface="+mn-ea"/>
                        </a:rPr>
                        <a:t>회</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819723098"/>
                  </a:ext>
                </a:extLst>
              </a:tr>
            </a:tbl>
          </a:graphicData>
        </a:graphic>
      </p:graphicFrame>
      <p:sp>
        <p:nvSpPr>
          <p:cNvPr id="5" name="Rectangle 3">
            <a:extLst>
              <a:ext uri="{FF2B5EF4-FFF2-40B4-BE49-F238E27FC236}">
                <a16:creationId xmlns:a16="http://schemas.microsoft.com/office/drawing/2014/main" id="{06BAFE4B-2AC4-3602-D7D6-B9140FE73E76}"/>
              </a:ext>
            </a:extLst>
          </p:cNvPr>
          <p:cNvSpPr txBox="1">
            <a:spLocks noChangeArrowheads="1"/>
          </p:cNvSpPr>
          <p:nvPr/>
        </p:nvSpPr>
        <p:spPr bwMode="auto">
          <a:xfrm>
            <a:off x="400012" y="3677428"/>
            <a:ext cx="8312034"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팀 구성원 소개 및 역할분담</a:t>
            </a:r>
            <a:endParaRPr lang="en-US" altLang="ko-KR" kern="0" dirty="0">
              <a:solidFill>
                <a:srgbClr val="0033CC"/>
              </a:solidFill>
              <a:latin typeface="+mn-ea"/>
              <a:ea typeface="+mn-ea"/>
            </a:endParaRPr>
          </a:p>
        </p:txBody>
      </p:sp>
      <p:graphicFrame>
        <p:nvGraphicFramePr>
          <p:cNvPr id="8" name="표 7">
            <a:extLst>
              <a:ext uri="{FF2B5EF4-FFF2-40B4-BE49-F238E27FC236}">
                <a16:creationId xmlns:a16="http://schemas.microsoft.com/office/drawing/2014/main" id="{2C857B6F-F7AE-112C-B57B-241477F18A08}"/>
              </a:ext>
            </a:extLst>
          </p:cNvPr>
          <p:cNvGraphicFramePr>
            <a:graphicFrameLocks noGrp="1"/>
          </p:cNvGraphicFramePr>
          <p:nvPr/>
        </p:nvGraphicFramePr>
        <p:xfrm>
          <a:off x="557814" y="4129070"/>
          <a:ext cx="8100092" cy="1598584"/>
        </p:xfrm>
        <a:graphic>
          <a:graphicData uri="http://schemas.openxmlformats.org/drawingml/2006/table">
            <a:tbl>
              <a:tblPr firstRow="1" bandRow="1">
                <a:tableStyleId>{5940675A-B579-460E-94D1-54222C63F5DA}</a:tableStyleId>
              </a:tblPr>
              <a:tblGrid>
                <a:gridCol w="2025023">
                  <a:extLst>
                    <a:ext uri="{9D8B030D-6E8A-4147-A177-3AD203B41FA5}">
                      <a16:colId xmlns:a16="http://schemas.microsoft.com/office/drawing/2014/main" val="4170148597"/>
                    </a:ext>
                  </a:extLst>
                </a:gridCol>
                <a:gridCol w="2025023">
                  <a:extLst>
                    <a:ext uri="{9D8B030D-6E8A-4147-A177-3AD203B41FA5}">
                      <a16:colId xmlns:a16="http://schemas.microsoft.com/office/drawing/2014/main" val="974918593"/>
                    </a:ext>
                  </a:extLst>
                </a:gridCol>
                <a:gridCol w="2025023">
                  <a:extLst>
                    <a:ext uri="{9D8B030D-6E8A-4147-A177-3AD203B41FA5}">
                      <a16:colId xmlns:a16="http://schemas.microsoft.com/office/drawing/2014/main" val="1175147742"/>
                    </a:ext>
                  </a:extLst>
                </a:gridCol>
                <a:gridCol w="2025023">
                  <a:extLst>
                    <a:ext uri="{9D8B030D-6E8A-4147-A177-3AD203B41FA5}">
                      <a16:colId xmlns:a16="http://schemas.microsoft.com/office/drawing/2014/main" val="165681411"/>
                    </a:ext>
                  </a:extLst>
                </a:gridCol>
              </a:tblGrid>
              <a:tr h="399646">
                <a:tc>
                  <a:txBody>
                    <a:bodyPr/>
                    <a:lstStyle/>
                    <a:p>
                      <a:pPr algn="ctr" latinLnBrk="1"/>
                      <a:r>
                        <a:rPr lang="ko-KR" altLang="en-US" sz="1400" b="1" dirty="0">
                          <a:solidFill>
                            <a:schemeClr val="bg1"/>
                          </a:solidFill>
                          <a:latin typeface="+mn-ea"/>
                          <a:ea typeface="+mn-ea"/>
                        </a:rPr>
                        <a:t>이름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소속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직위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역할</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extLst>
                  <a:ext uri="{0D108BD9-81ED-4DB2-BD59-A6C34878D82A}">
                    <a16:rowId xmlns:a16="http://schemas.microsoft.com/office/drawing/2014/main" val="1345087363"/>
                  </a:ext>
                </a:extLst>
              </a:tr>
              <a:tr h="399646">
                <a:tc>
                  <a:txBody>
                    <a:bodyPr/>
                    <a:lstStyle/>
                    <a:p>
                      <a:pPr algn="ctr" latinLnBrk="1"/>
                      <a:r>
                        <a:rPr lang="ko-KR" altLang="en-US" sz="1400" b="1" dirty="0" err="1">
                          <a:solidFill>
                            <a:schemeClr val="tx1"/>
                          </a:solidFill>
                          <a:latin typeface="+mn-ea"/>
                          <a:ea typeface="+mn-ea"/>
                        </a:rPr>
                        <a:t>김연지</a:t>
                      </a:r>
                      <a:endParaRPr lang="ko-KR" altLang="en-US" sz="1400" b="1"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a:t>
                      </a:r>
                      <a:r>
                        <a:rPr lang="ko-KR" altLang="en-US" sz="1400" dirty="0" err="1">
                          <a:solidFill>
                            <a:schemeClr val="tx1"/>
                          </a:solidFill>
                          <a:latin typeface="+mn-ea"/>
                          <a:ea typeface="+mn-ea"/>
                        </a:rPr>
                        <a:t>비즈포스</a:t>
                      </a:r>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기획이사</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자료작성</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889112152"/>
                  </a:ext>
                </a:extLst>
              </a:tr>
              <a:tr h="399646">
                <a:tc>
                  <a:txBody>
                    <a:bodyPr/>
                    <a:lstStyle/>
                    <a:p>
                      <a:pPr algn="ctr" latinLnBrk="1"/>
                      <a:r>
                        <a:rPr lang="ko-KR" altLang="en-US" sz="1400" b="1" dirty="0">
                          <a:solidFill>
                            <a:schemeClr val="tx1"/>
                          </a:solidFill>
                          <a:latin typeface="+mn-ea"/>
                          <a:ea typeface="+mn-ea"/>
                        </a:rPr>
                        <a:t>장욱진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a:t>
                      </a:r>
                      <a:r>
                        <a:rPr lang="ko-KR" altLang="en-US" sz="1400" dirty="0" err="1">
                          <a:solidFill>
                            <a:schemeClr val="tx1"/>
                          </a:solidFill>
                          <a:latin typeface="+mn-ea"/>
                          <a:ea typeface="+mn-ea"/>
                        </a:rPr>
                        <a:t>아이팝</a:t>
                      </a:r>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선임연구원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코드구현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2076311154"/>
                  </a:ext>
                </a:extLst>
              </a:tr>
              <a:tr h="399646">
                <a:tc>
                  <a:txBody>
                    <a:bodyPr/>
                    <a:lstStyle/>
                    <a:p>
                      <a:pPr algn="ctr" latinLnBrk="1"/>
                      <a:endParaRPr lang="ko-KR" altLang="en-US" sz="1400" b="1"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819723098"/>
                  </a:ext>
                </a:extLst>
              </a:tr>
            </a:tbl>
          </a:graphicData>
        </a:graphic>
      </p:graphicFrame>
      <p:sp>
        <p:nvSpPr>
          <p:cNvPr id="3" name="TextBox 2">
            <a:extLst>
              <a:ext uri="{FF2B5EF4-FFF2-40B4-BE49-F238E27FC236}">
                <a16:creationId xmlns:a16="http://schemas.microsoft.com/office/drawing/2014/main" id="{7579C8AB-4805-040D-0017-303927808A05}"/>
              </a:ext>
            </a:extLst>
          </p:cNvPr>
          <p:cNvSpPr txBox="1"/>
          <p:nvPr/>
        </p:nvSpPr>
        <p:spPr>
          <a:xfrm>
            <a:off x="2231974" y="1102479"/>
            <a:ext cx="6750075" cy="461665"/>
          </a:xfrm>
          <a:prstGeom prst="rect">
            <a:avLst/>
          </a:prstGeom>
          <a:noFill/>
        </p:spPr>
        <p:txBody>
          <a:bodyPr wrap="square" rtlCol="0">
            <a:spAutoFit/>
          </a:bodyPr>
          <a:lstStyle/>
          <a:p>
            <a:pPr marL="171450" indent="-171450" algn="r">
              <a:buFont typeface="Arial" panose="020B0604020202020204" pitchFamily="34" charset="0"/>
              <a:buChar char="•"/>
            </a:pPr>
            <a:r>
              <a:rPr lang="ko-KR" altLang="en-US" sz="1200" dirty="0">
                <a:solidFill>
                  <a:schemeClr val="tx2"/>
                </a:solidFill>
              </a:rPr>
              <a:t>논문 링크</a:t>
            </a:r>
            <a:r>
              <a:rPr lang="en-US" altLang="ko-KR" sz="1200" dirty="0">
                <a:solidFill>
                  <a:schemeClr val="tx2"/>
                </a:solidFill>
              </a:rPr>
              <a:t>: </a:t>
            </a:r>
            <a:r>
              <a:rPr lang="en-US" altLang="ko-KR" sz="1200" dirty="0">
                <a:solidFill>
                  <a:schemeClr val="tx2"/>
                </a:solidFill>
                <a:hlinkClick r:id="rId3"/>
              </a:rPr>
              <a:t>https://www.sciencedirect.com/science/article/pii/S2590123023000956</a:t>
            </a:r>
            <a:endParaRPr lang="en-US" altLang="ko-KR" sz="1200" dirty="0">
              <a:solidFill>
                <a:schemeClr val="tx2"/>
              </a:solidFill>
            </a:endParaRPr>
          </a:p>
          <a:p>
            <a:pPr marL="171450" indent="-171450" algn="r">
              <a:buFont typeface="Arial" panose="020B0604020202020204" pitchFamily="34" charset="0"/>
              <a:buChar char="•"/>
            </a:pPr>
            <a:r>
              <a:rPr lang="ko-KR" altLang="en-US" sz="1200" dirty="0">
                <a:solidFill>
                  <a:schemeClr val="tx2"/>
                </a:solidFill>
              </a:rPr>
              <a:t>구현 코드</a:t>
            </a:r>
            <a:r>
              <a:rPr lang="en-US" altLang="ko-KR" sz="1200" dirty="0">
                <a:solidFill>
                  <a:schemeClr val="tx2"/>
                </a:solidFill>
              </a:rPr>
              <a:t>: </a:t>
            </a:r>
            <a:r>
              <a:rPr lang="en-US" altLang="ko-KR" sz="1200" dirty="0">
                <a:solidFill>
                  <a:schemeClr val="tx2"/>
                </a:solidFill>
                <a:hlinkClick r:id="rId4"/>
              </a:rPr>
              <a:t>https://github.com/JiaLim98/YOLO-PCB</a:t>
            </a:r>
            <a:endParaRPr lang="en-US" altLang="ko-KR" sz="1200" dirty="0">
              <a:solidFill>
                <a:schemeClr val="tx2"/>
              </a:solidFill>
            </a:endParaRPr>
          </a:p>
        </p:txBody>
      </p:sp>
      <p:sp>
        <p:nvSpPr>
          <p:cNvPr id="6" name="TextBox 5">
            <a:extLst>
              <a:ext uri="{FF2B5EF4-FFF2-40B4-BE49-F238E27FC236}">
                <a16:creationId xmlns:a16="http://schemas.microsoft.com/office/drawing/2014/main" id="{227FDAD7-CDD5-0A67-D996-ACB8C8DA6F31}"/>
              </a:ext>
            </a:extLst>
          </p:cNvPr>
          <p:cNvSpPr txBox="1"/>
          <p:nvPr/>
        </p:nvSpPr>
        <p:spPr>
          <a:xfrm>
            <a:off x="2231973" y="3629377"/>
            <a:ext cx="6750075" cy="276999"/>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2"/>
                </a:solidFill>
                <a:hlinkClick r:id="rId5"/>
              </a:rPr>
              <a:t>IF/JCR: https://wos-journal.info/journalid/10321</a:t>
            </a:r>
            <a:endParaRPr lang="en-US" altLang="ko-KR" sz="1200" dirty="0">
              <a:solidFill>
                <a:schemeClr val="tx2"/>
              </a:solidFill>
            </a:endParaRPr>
          </a:p>
        </p:txBody>
      </p:sp>
    </p:spTree>
    <p:extLst>
      <p:ext uri="{BB962C8B-B14F-4D97-AF65-F5344CB8AC3E}">
        <p14:creationId xmlns:p14="http://schemas.microsoft.com/office/powerpoint/2010/main" val="1418431116"/>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59143</TotalTime>
  <Words>3164</Words>
  <Application>Microsoft Office PowerPoint</Application>
  <PresentationFormat>화면 슬라이드 쇼(4:3)</PresentationFormat>
  <Paragraphs>353</Paragraphs>
  <Slides>37</Slides>
  <Notes>35</Notes>
  <HiddenSlides>0</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37</vt:i4>
      </vt:variant>
    </vt:vector>
  </HeadingPairs>
  <TitlesOfParts>
    <vt:vector size="50" baseType="lpstr">
      <vt:lpstr>Spoqa Han Sans</vt:lpstr>
      <vt:lpstr>나눔고딕</vt:lpstr>
      <vt:lpstr>나눔고딕 ExtraBold</vt:lpstr>
      <vt:lpstr>맑은 고딕</vt:lpstr>
      <vt:lpstr>한양신명조</vt:lpstr>
      <vt:lpstr>Arial</vt:lpstr>
      <vt:lpstr>Cambria</vt:lpstr>
      <vt:lpstr>Corbel</vt:lpstr>
      <vt:lpstr>Roboto</vt:lpstr>
      <vt:lpstr>Times New Roman</vt:lpstr>
      <vt:lpstr>Wingdings</vt:lpstr>
      <vt:lpstr>1_Default Design</vt:lpstr>
      <vt:lpstr>2_Default Design</vt:lpstr>
      <vt:lpstr>PowerPoint 프레젠테이션</vt:lpstr>
      <vt:lpstr>목차</vt:lpstr>
      <vt:lpstr>목차</vt:lpstr>
      <vt:lpstr>프로젝트 #1 개요</vt:lpstr>
      <vt:lpstr>프로젝트 #1 개요</vt:lpstr>
      <vt:lpstr>프로젝트 #1 개요</vt:lpstr>
      <vt:lpstr>프로젝트 #1 개요</vt:lpstr>
      <vt:lpstr>프로젝트 #1 개요</vt:lpstr>
      <vt:lpstr>프로젝트 #1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 (Experiment Settings) </vt:lpstr>
      <vt:lpstr>실험 구성 및 평가 방법 (Experiment Settings) </vt:lpstr>
      <vt:lpstr>실험 구성 및 평가 방법 (Experiment Settings) </vt:lpstr>
      <vt:lpstr>결과 및 분석 (Results &amp; Analysis)</vt:lpstr>
      <vt:lpstr>결과 및 분석 (Results &amp; Analysis)</vt:lpstr>
      <vt:lpstr>한계점 및 토론 (Limitations &amp; Discussions)</vt:lpstr>
      <vt:lpstr>향후 연구 방향</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3147</cp:revision>
  <cp:lastPrinted>2023-01-25T05:07:50Z</cp:lastPrinted>
  <dcterms:created xsi:type="dcterms:W3CDTF">2004-08-18T11:28:05Z</dcterms:created>
  <dcterms:modified xsi:type="dcterms:W3CDTF">2025-05-21T07:25:01Z</dcterms:modified>
</cp:coreProperties>
</file>